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5" Type="http://schemas.openxmlformats.org/officeDocument/2006/relationships/custom-properties" Target="docProps/custom.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sldIdLst>
    <p:sldId id="256" r:id="rId5"/>
    <p:sldId id="257" r:id="rId6"/>
    <p:sldId id="258" r:id="rId7"/>
    <p:sldId id="260" r:id="rId8"/>
    <p:sldId id="261" r:id="rId9"/>
    <p:sldId id="262" r:id="rId10"/>
    <p:sldId id="263" r:id="rId11"/>
    <p:sldId id="264" r:id="rId12"/>
    <p:sldId id="265" r:id="rId13"/>
    <p:sldId id="266" r:id="rId14"/>
    <p:sldId id="267" r:id="rId15"/>
    <p:sldId id="268" r:id="rId16"/>
    <p:sldId id="270" r:id="rId17"/>
    <p:sldId id="271" r:id="rId18"/>
    <p:sldId id="272" r:id="rId19"/>
    <p:sldId id="273" r:id="rId20"/>
    <p:sldId id="282" r:id="rId21"/>
    <p:sldId id="274" r:id="rId22"/>
    <p:sldId id="275" r:id="rId23"/>
    <p:sldId id="269" r:id="rId24"/>
    <p:sldId id="276" r:id="rId25"/>
    <p:sldId id="277" r:id="rId26"/>
    <p:sldId id="278" r:id="rId27"/>
    <p:sldId id="279" r:id="rId28"/>
    <p:sldId id="280" r:id="rId29"/>
    <p:sldId id="281" r:id="rId30"/>
    <p:sldId id="283" r:id="rId31"/>
    <p:sldId id="284" r:id="rId32"/>
    <p:sldId id="285" r:id="rId33"/>
    <p:sldId id="286" r:id="rId34"/>
    <p:sldId id="287" r:id="rId35"/>
    <p:sldId id="288" r:id="rId3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9" d="100"/>
          <a:sy n="69" d="100"/>
        </p:scale>
        <p:origin x="-1416" y="-9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 /><Relationship Id="rId13" Type="http://schemas.openxmlformats.org/officeDocument/2006/relationships/slide" Target="slides/slide9.xml" /><Relationship Id="rId18" Type="http://schemas.openxmlformats.org/officeDocument/2006/relationships/slide" Target="slides/slide14.xml" /><Relationship Id="rId26" Type="http://schemas.openxmlformats.org/officeDocument/2006/relationships/slide" Target="slides/slide22.xml" /><Relationship Id="rId39" Type="http://schemas.openxmlformats.org/officeDocument/2006/relationships/theme" Target="theme/theme1.xml" /><Relationship Id="rId3" Type="http://schemas.openxmlformats.org/officeDocument/2006/relationships/customXml" Target="../customXml/item3.xml" /><Relationship Id="rId21" Type="http://schemas.openxmlformats.org/officeDocument/2006/relationships/slide" Target="slides/slide17.xml" /><Relationship Id="rId34" Type="http://schemas.openxmlformats.org/officeDocument/2006/relationships/slide" Target="slides/slide30.xml" /><Relationship Id="rId7" Type="http://schemas.openxmlformats.org/officeDocument/2006/relationships/slide" Target="slides/slide3.xml" /><Relationship Id="rId12" Type="http://schemas.openxmlformats.org/officeDocument/2006/relationships/slide" Target="slides/slide8.xml" /><Relationship Id="rId17" Type="http://schemas.openxmlformats.org/officeDocument/2006/relationships/slide" Target="slides/slide13.xml" /><Relationship Id="rId25" Type="http://schemas.openxmlformats.org/officeDocument/2006/relationships/slide" Target="slides/slide21.xml" /><Relationship Id="rId33" Type="http://schemas.openxmlformats.org/officeDocument/2006/relationships/slide" Target="slides/slide29.xml" /><Relationship Id="rId38" Type="http://schemas.openxmlformats.org/officeDocument/2006/relationships/viewProps" Target="viewProps.xml" /><Relationship Id="rId2" Type="http://schemas.openxmlformats.org/officeDocument/2006/relationships/customXml" Target="../customXml/item2.xml" /><Relationship Id="rId16" Type="http://schemas.openxmlformats.org/officeDocument/2006/relationships/slide" Target="slides/slide12.xml" /><Relationship Id="rId20" Type="http://schemas.openxmlformats.org/officeDocument/2006/relationships/slide" Target="slides/slide16.xml" /><Relationship Id="rId29" Type="http://schemas.openxmlformats.org/officeDocument/2006/relationships/slide" Target="slides/slide25.xml" /><Relationship Id="rId1" Type="http://schemas.openxmlformats.org/officeDocument/2006/relationships/customXml" Target="../customXml/item1.xml" /><Relationship Id="rId6" Type="http://schemas.openxmlformats.org/officeDocument/2006/relationships/slide" Target="slides/slide2.xml" /><Relationship Id="rId11" Type="http://schemas.openxmlformats.org/officeDocument/2006/relationships/slide" Target="slides/slide7.xml" /><Relationship Id="rId24" Type="http://schemas.openxmlformats.org/officeDocument/2006/relationships/slide" Target="slides/slide20.xml" /><Relationship Id="rId32" Type="http://schemas.openxmlformats.org/officeDocument/2006/relationships/slide" Target="slides/slide28.xml" /><Relationship Id="rId37" Type="http://schemas.openxmlformats.org/officeDocument/2006/relationships/presProps" Target="presProps.xml" /><Relationship Id="rId40" Type="http://schemas.openxmlformats.org/officeDocument/2006/relationships/tableStyles" Target="tableStyles.xml" /><Relationship Id="rId5" Type="http://schemas.openxmlformats.org/officeDocument/2006/relationships/slide" Target="slides/slide1.xml" /><Relationship Id="rId15" Type="http://schemas.openxmlformats.org/officeDocument/2006/relationships/slide" Target="slides/slide11.xml" /><Relationship Id="rId23" Type="http://schemas.openxmlformats.org/officeDocument/2006/relationships/slide" Target="slides/slide19.xml" /><Relationship Id="rId28" Type="http://schemas.openxmlformats.org/officeDocument/2006/relationships/slide" Target="slides/slide24.xml" /><Relationship Id="rId36" Type="http://schemas.openxmlformats.org/officeDocument/2006/relationships/slide" Target="slides/slide32.xml" /><Relationship Id="rId10" Type="http://schemas.openxmlformats.org/officeDocument/2006/relationships/slide" Target="slides/slide6.xml" /><Relationship Id="rId19" Type="http://schemas.openxmlformats.org/officeDocument/2006/relationships/slide" Target="slides/slide15.xml" /><Relationship Id="rId31" Type="http://schemas.openxmlformats.org/officeDocument/2006/relationships/slide" Target="slides/slide27.xml" /><Relationship Id="rId4" Type="http://schemas.openxmlformats.org/officeDocument/2006/relationships/slideMaster" Target="slideMasters/slideMaster1.xml" /><Relationship Id="rId9" Type="http://schemas.openxmlformats.org/officeDocument/2006/relationships/slide" Target="slides/slide5.xml" /><Relationship Id="rId14" Type="http://schemas.openxmlformats.org/officeDocument/2006/relationships/slide" Target="slides/slide10.xml" /><Relationship Id="rId22" Type="http://schemas.openxmlformats.org/officeDocument/2006/relationships/slide" Target="slides/slide18.xml" /><Relationship Id="rId27" Type="http://schemas.openxmlformats.org/officeDocument/2006/relationships/slide" Target="slides/slide23.xml" /><Relationship Id="rId30" Type="http://schemas.openxmlformats.org/officeDocument/2006/relationships/slide" Target="slides/slide26.xml" /><Relationship Id="rId35" Type="http://schemas.openxmlformats.org/officeDocument/2006/relationships/slide" Target="slides/slide31.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1" name="Rectangle 10"/>
          <p:cNvSpPr/>
          <p:nvPr/>
        </p:nvSpPr>
        <p:spPr>
          <a:xfrm>
            <a:off x="0" y="3866920"/>
            <a:ext cx="9144000" cy="299108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0" y="0"/>
            <a:ext cx="9144000" cy="386692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1473795" y="5052545"/>
            <a:ext cx="5637010" cy="882119"/>
          </a:xfrm>
        </p:spPr>
        <p:txBody>
          <a:bodyPr>
            <a:normAutofit/>
          </a:bodyPr>
          <a:lstStyle>
            <a:lvl1pPr marL="0" indent="0" algn="l">
              <a:buNone/>
              <a:defRPr sz="2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2" name="Title 1"/>
          <p:cNvSpPr>
            <a:spLocks noGrp="1"/>
          </p:cNvSpPr>
          <p:nvPr>
            <p:ph type="ctrTitle"/>
          </p:nvPr>
        </p:nvSpPr>
        <p:spPr>
          <a:xfrm>
            <a:off x="817581" y="3132290"/>
            <a:ext cx="7175351" cy="1793167"/>
          </a:xfrm>
          <a:effectLst/>
        </p:spPr>
        <p:txBody>
          <a:bodyPr>
            <a:noAutofit/>
          </a:bodyPr>
          <a:lstStyle>
            <a:lvl1pPr marL="640080" indent="-457200" algn="l">
              <a:defRPr sz="5400"/>
            </a:lvl1pPr>
          </a:lstStyle>
          <a:p>
            <a:r>
              <a:rPr lang="en-US"/>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1905000" y="731519"/>
            <a:ext cx="6400800" cy="34747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53758" y="376517"/>
            <a:ext cx="2057400" cy="5238339"/>
          </a:xfrm>
          <a:effectLst/>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3324113" y="731519"/>
            <a:ext cx="4829287" cy="48947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10/20/2020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D8BD707-D9CF-40AE-B4C6-C98DA3205C09}" type="datetimeFigureOut">
              <a:rPr lang="en-US" smtClean="0"/>
              <a:pPr/>
              <a:t>10/20/2020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8" name="Title 7"/>
          <p:cNvSpPr>
            <a:spLocks noGrp="1"/>
          </p:cNvSpPr>
          <p:nvPr>
            <p:ph type="title"/>
          </p:nvPr>
        </p:nvSpPr>
        <p:spPr/>
        <p:txBody>
          <a:bodyPr/>
          <a:lstStyle/>
          <a:p>
            <a:r>
              <a:rPr lang="en-US"/>
              <a:t>Click to edit Master title style</a:t>
            </a:r>
          </a:p>
        </p:txBody>
      </p:sp>
      <p:sp>
        <p:nvSpPr>
          <p:cNvPr id="10" name="Content Placeholder 9"/>
          <p:cNvSpPr>
            <a:spLocks noGrp="1"/>
          </p:cNvSpPr>
          <p:nvPr>
            <p:ph sz="quarter" idx="13"/>
          </p:nvPr>
        </p:nvSpPr>
        <p:spPr>
          <a:xfrm>
            <a:off x="1143000" y="731520"/>
            <a:ext cx="6400800"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033195" y="2172648"/>
            <a:ext cx="5966666" cy="2423346"/>
          </a:xfrm>
          <a:effectLst/>
        </p:spPr>
        <p:txBody>
          <a:bodyPr anchor="b"/>
          <a:lstStyle>
            <a:lvl1pPr algn="r">
              <a:defRPr sz="4600" b="1" cap="none" baseline="0"/>
            </a:lvl1pPr>
          </a:lstStyle>
          <a:p>
            <a:r>
              <a:rPr lang="en-US"/>
              <a:t>Click to edit Master title style</a:t>
            </a:r>
            <a:endParaRPr lang="en-US" dirty="0"/>
          </a:p>
        </p:txBody>
      </p:sp>
      <p:sp>
        <p:nvSpPr>
          <p:cNvPr id="3" name="Text Placeholder 2"/>
          <p:cNvSpPr>
            <a:spLocks noGrp="1"/>
          </p:cNvSpPr>
          <p:nvPr>
            <p:ph type="body" idx="1"/>
          </p:nvPr>
        </p:nvSpPr>
        <p:spPr>
          <a:xfrm>
            <a:off x="2022438" y="4607511"/>
            <a:ext cx="5970494" cy="835460"/>
          </a:xfrm>
        </p:spPr>
        <p:txBody>
          <a:bodyPr anchor="t"/>
          <a:lstStyle>
            <a:lvl1pPr marL="0" indent="0" algn="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1D8BD707-D9CF-40AE-B4C6-C98DA3205C09}" type="datetimeFigureOut">
              <a:rPr lang="en-US" smtClean="0"/>
              <a:pPr/>
              <a:t>10/20/2020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8" name="Title 7"/>
          <p:cNvSpPr>
            <a:spLocks noGrp="1"/>
          </p:cNvSpPr>
          <p:nvPr>
            <p:ph type="title"/>
          </p:nvPr>
        </p:nvSpPr>
        <p:spPr/>
        <p:txBody>
          <a:bodyPr/>
          <a:lstStyle/>
          <a:p>
            <a:r>
              <a:rPr lang="en-US"/>
              <a:t>Click to edit Master title style</a:t>
            </a:r>
          </a:p>
        </p:txBody>
      </p:sp>
      <p:sp>
        <p:nvSpPr>
          <p:cNvPr id="9" name="Content Placeholder 8"/>
          <p:cNvSpPr>
            <a:spLocks noGrp="1"/>
          </p:cNvSpPr>
          <p:nvPr>
            <p:ph sz="quarter" idx="13"/>
          </p:nvPr>
        </p:nvSpPr>
        <p:spPr>
          <a:xfrm>
            <a:off x="1142999" y="731519"/>
            <a:ext cx="3346704"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p:cNvSpPr>
            <a:spLocks noGrp="1"/>
          </p:cNvSpPr>
          <p:nvPr>
            <p:ph sz="quarter" idx="14"/>
          </p:nvPr>
        </p:nvSpPr>
        <p:spPr>
          <a:xfrm>
            <a:off x="4645152" y="731520"/>
            <a:ext cx="3346704" cy="34747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143000"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6447" y="1400327"/>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7302" y="731520"/>
            <a:ext cx="3346704" cy="639762"/>
          </a:xfrm>
        </p:spPr>
        <p:txBody>
          <a:bodyPr anchor="b">
            <a:noAutofit/>
          </a:bodyPr>
          <a:lstStyle>
            <a:lvl1pPr marL="0" indent="0" algn="ctr">
              <a:buNone/>
              <a:defRPr lang="en-US" sz="2400" b="1" i="0" kern="1200" dirty="0" smtClean="0">
                <a:gradFill>
                  <a:gsLst>
                    <a:gs pos="0">
                      <a:schemeClr val="tx1"/>
                    </a:gs>
                    <a:gs pos="40000">
                      <a:schemeClr val="tx1">
                        <a:lumMod val="75000"/>
                        <a:lumOff val="25000"/>
                      </a:schemeClr>
                    </a:gs>
                    <a:gs pos="100000">
                      <a:schemeClr val="tx2">
                        <a:alpha val="65000"/>
                      </a:schemeClr>
                    </a:gs>
                  </a:gsLst>
                  <a:lin ang="5400000" scaled="0"/>
                </a:gradFill>
                <a:effectLst/>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ctr" defTabSz="914400" rtl="0" eaLnBrk="1" latinLnBrk="0" hangingPunct="1">
              <a:spcBef>
                <a:spcPct val="20000"/>
              </a:spcBef>
              <a:spcAft>
                <a:spcPts val="300"/>
              </a:spcAft>
              <a:buClr>
                <a:schemeClr val="accent6">
                  <a:lumMod val="75000"/>
                </a:schemeClr>
              </a:buClr>
              <a:buSzPct val="130000"/>
              <a:buFont typeface="Georgia" pitchFamily="18" charset="0"/>
              <a:buNone/>
            </a:pPr>
            <a:r>
              <a:rPr lang="en-US"/>
              <a:t>Click to edit Master text styles</a:t>
            </a:r>
          </a:p>
        </p:txBody>
      </p:sp>
      <p:sp>
        <p:nvSpPr>
          <p:cNvPr id="6" name="Content Placeholder 5"/>
          <p:cNvSpPr>
            <a:spLocks noGrp="1"/>
          </p:cNvSpPr>
          <p:nvPr>
            <p:ph sz="quarter" idx="4"/>
          </p:nvPr>
        </p:nvSpPr>
        <p:spPr>
          <a:xfrm>
            <a:off x="4645025" y="1399032"/>
            <a:ext cx="3346704" cy="2743200"/>
          </a:xfrm>
        </p:spPr>
        <p:txBody>
          <a:bodyPr>
            <a:normAutofit/>
          </a:bodyPr>
          <a:lstStyle>
            <a:lvl1pPr>
              <a:defRPr sz="18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8BD707-D9CF-40AE-B4C6-C98DA3205C09}" type="datetimeFigureOut">
              <a:rPr lang="en-US" smtClean="0"/>
              <a:pPr/>
              <a:t>10/20/2020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10/20/2020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095" y="2209800"/>
            <a:ext cx="3636085" cy="1258493"/>
          </a:xfrm>
          <a:effectLst/>
        </p:spPr>
        <p:txBody>
          <a:bodyPr anchor="b">
            <a:noAutofit/>
          </a:bodyPr>
          <a:lstStyle>
            <a:lvl1pPr marL="228600" indent="-228600" algn="l">
              <a:defRPr sz="2800" b="1">
                <a:effectLst/>
              </a:defRPr>
            </a:lvl1pPr>
          </a:lstStyle>
          <a:p>
            <a:r>
              <a:rPr lang="en-US"/>
              <a:t>Click to edit Master title style</a:t>
            </a:r>
            <a:endParaRPr lang="en-US" dirty="0"/>
          </a:p>
        </p:txBody>
      </p:sp>
      <p:sp>
        <p:nvSpPr>
          <p:cNvPr id="3" name="Content Placeholder 2"/>
          <p:cNvSpPr>
            <a:spLocks noGrp="1"/>
          </p:cNvSpPr>
          <p:nvPr>
            <p:ph idx="1"/>
          </p:nvPr>
        </p:nvSpPr>
        <p:spPr>
          <a:xfrm>
            <a:off x="4593515" y="731520"/>
            <a:ext cx="4017085" cy="4894730"/>
          </a:xfrm>
        </p:spPr>
        <p:txBody>
          <a:bodyPr anchor="ctr"/>
          <a:lstStyle>
            <a:lvl1pPr>
              <a:defRPr sz="2200"/>
            </a:lvl1pPr>
            <a:lvl2pPr>
              <a:defRPr sz="2000"/>
            </a:lvl2pPr>
            <a:lvl3pPr>
              <a:defRPr sz="1800"/>
            </a:lvl3pPr>
            <a:lvl4pPr>
              <a:defRPr sz="16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5765" y="3497802"/>
            <a:ext cx="3388660" cy="2139518"/>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3866920"/>
            <a:ext cx="9144000" cy="2991080"/>
          </a:xfrm>
          <a:prstGeom prst="rect">
            <a:avLst/>
          </a:prstGeom>
          <a:gradFill>
            <a:gsLst>
              <a:gs pos="0">
                <a:schemeClr val="bg1">
                  <a:alpha val="92000"/>
                </a:schemeClr>
              </a:gs>
              <a:gs pos="37000">
                <a:schemeClr val="bg1">
                  <a:alpha val="77000"/>
                </a:schemeClr>
              </a:gs>
              <a:gs pos="100000">
                <a:schemeClr val="bg2">
                  <a:alpha val="80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0" y="0"/>
            <a:ext cx="9144000" cy="3866920"/>
          </a:xfrm>
          <a:prstGeom prst="rect">
            <a:avLst/>
          </a:prstGeom>
          <a:gradFill flip="none" rotWithShape="1">
            <a:gsLst>
              <a:gs pos="0">
                <a:schemeClr val="bg1">
                  <a:alpha val="90000"/>
                </a:schemeClr>
              </a:gs>
              <a:gs pos="48000">
                <a:schemeClr val="bg1">
                  <a:alpha val="63000"/>
                </a:schemeClr>
              </a:gs>
              <a:gs pos="100000">
                <a:schemeClr val="bg2">
                  <a:alpha val="8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p:cNvSpPr/>
          <p:nvPr/>
        </p:nvSpPr>
        <p:spPr>
          <a:xfrm>
            <a:off x="0" y="2652311"/>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0" y="1600200"/>
            <a:ext cx="9144000" cy="5105400"/>
          </a:xfrm>
          <a:prstGeom prst="ellipse">
            <a:avLst/>
          </a:prstGeom>
          <a:gradFill flip="none" rotWithShape="1">
            <a:gsLst>
              <a:gs pos="0">
                <a:schemeClr val="bg1"/>
              </a:gs>
              <a:gs pos="54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4475175" y="1143000"/>
            <a:ext cx="4114800" cy="3127806"/>
          </a:xfrm>
          <a:prstGeom prst="roundRect">
            <a:avLst>
              <a:gd name="adj" fmla="val 4230"/>
            </a:avLst>
          </a:prstGeom>
          <a:solidFill>
            <a:schemeClr val="bg2">
              <a:lumMod val="90000"/>
            </a:schemeClr>
          </a:solidFill>
          <a:effectLst>
            <a:reflection blurRad="4350" stA="23000" endA="300" endPos="28000" dir="5400000" sy="-100000" algn="bl" rotWithShape="0"/>
          </a:effectLst>
          <a:scene3d>
            <a:camera prst="perspectiveContrastingLeftFacing" fov="1800000">
              <a:rot lat="300000" lon="2100000" rev="0"/>
            </a:camera>
            <a:lightRig rig="balanced" dir="t"/>
          </a:scene3d>
          <a:sp3d>
            <a:bevelT w="50800" h="50800"/>
          </a:sp3d>
        </p:spPr>
        <p:txBody>
          <a:bodyPr>
            <a:normAutofit/>
            <a:flatTx/>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77887" y="1010486"/>
            <a:ext cx="3694114" cy="2163020"/>
          </a:xfrm>
        </p:spPr>
        <p:txBody>
          <a:bodyPr anchor="b"/>
          <a:lstStyle>
            <a:lvl1pPr marL="182880" indent="-182880">
              <a:buFont typeface="Georgia" pitchFamily="18" charset="0"/>
              <a:buChar char="*"/>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
        <p:nvSpPr>
          <p:cNvPr id="2" name="Title 1"/>
          <p:cNvSpPr>
            <a:spLocks noGrp="1"/>
          </p:cNvSpPr>
          <p:nvPr>
            <p:ph type="title"/>
          </p:nvPr>
        </p:nvSpPr>
        <p:spPr>
          <a:xfrm>
            <a:off x="727268" y="4464421"/>
            <a:ext cx="6383538" cy="1143000"/>
          </a:xfrm>
        </p:spPr>
        <p:txBody>
          <a:bodyPr anchor="b">
            <a:noAutofit/>
          </a:bodyPr>
          <a:lstStyle>
            <a:lvl1pPr algn="l">
              <a:defRPr sz="4600" b="1"/>
            </a:lvl1pPr>
          </a:lstStyle>
          <a:p>
            <a:r>
              <a:rPr lang="en-US"/>
              <a:t>Click to edit Master title style</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ctangle 6"/>
          <p:cNvSpPr/>
          <p:nvPr/>
        </p:nvSpPr>
        <p:spPr>
          <a:xfrm>
            <a:off x="0" y="5105400"/>
            <a:ext cx="9144000" cy="1752600"/>
          </a:xfrm>
          <a:prstGeom prst="rect">
            <a:avLst/>
          </a:prstGeom>
          <a:gradFill>
            <a:gsLst>
              <a:gs pos="0">
                <a:schemeClr val="bg1">
                  <a:alpha val="91000"/>
                </a:schemeClr>
              </a:gs>
              <a:gs pos="37000">
                <a:schemeClr val="bg1">
                  <a:alpha val="76000"/>
                </a:schemeClr>
              </a:gs>
              <a:gs pos="100000">
                <a:schemeClr val="bg2">
                  <a:alpha val="79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0" y="0"/>
            <a:ext cx="9144000" cy="5105400"/>
          </a:xfrm>
          <a:prstGeom prst="rect">
            <a:avLst/>
          </a:prstGeom>
          <a:gradFill flip="none" rotWithShape="1">
            <a:gsLst>
              <a:gs pos="0">
                <a:schemeClr val="bg1">
                  <a:alpha val="89000"/>
                </a:schemeClr>
              </a:gs>
              <a:gs pos="48000">
                <a:schemeClr val="bg1">
                  <a:alpha val="62000"/>
                </a:schemeClr>
              </a:gs>
              <a:gs pos="100000">
                <a:schemeClr val="bg2">
                  <a:alpha val="79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p:cNvSpPr/>
          <p:nvPr/>
        </p:nvSpPr>
        <p:spPr>
          <a:xfrm>
            <a:off x="0" y="3768304"/>
            <a:ext cx="9144000" cy="2286000"/>
          </a:xfrm>
          <a:prstGeom prst="rect">
            <a:avLst/>
          </a:prstGeom>
          <a:gradFill flip="none" rotWithShape="1">
            <a:gsLst>
              <a:gs pos="0">
                <a:schemeClr val="bg1">
                  <a:alpha val="0"/>
                </a:schemeClr>
              </a:gs>
              <a:gs pos="29000">
                <a:schemeClr val="bg1">
                  <a:alpha val="30000"/>
                </a:schemeClr>
              </a:gs>
              <a:gs pos="45000">
                <a:schemeClr val="bg2">
                  <a:alpha val="40000"/>
                </a:schemeClr>
              </a:gs>
              <a:gs pos="55000">
                <a:schemeClr val="bg1">
                  <a:alpha val="26000"/>
                </a:schemeClr>
              </a:gs>
              <a:gs pos="65000">
                <a:schemeClr val="bg2">
                  <a:alpha val="60000"/>
                </a:schemeClr>
              </a:gs>
              <a:gs pos="100000">
                <a:schemeClr val="bg1">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0" y="1600200"/>
            <a:ext cx="9144000" cy="5105400"/>
          </a:xfrm>
          <a:prstGeom prst="ellipse">
            <a:avLst/>
          </a:prstGeom>
          <a:gradFill flip="none" rotWithShape="1">
            <a:gsLst>
              <a:gs pos="0">
                <a:schemeClr val="bg1"/>
              </a:gs>
              <a:gs pos="56000">
                <a:schemeClr val="bg1">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793289" y="4372168"/>
            <a:ext cx="6512511" cy="1143000"/>
          </a:xfrm>
          <a:prstGeom prst="rect">
            <a:avLst/>
          </a:prstGeom>
          <a:effectLst/>
        </p:spPr>
        <p:txBody>
          <a:bodyPr vert="horz" lIns="91440" tIns="45720" rIns="91440" bIns="45720" rtlCol="0" anchor="t" anchorCtr="0">
            <a:noAutofit/>
          </a:bodyPr>
          <a:lstStyle/>
          <a:p>
            <a:r>
              <a:rPr lang="en-US"/>
              <a:t>Click to edit Master title style</a:t>
            </a:r>
            <a:endParaRPr lang="en-US" dirty="0"/>
          </a:p>
        </p:txBody>
      </p:sp>
      <p:sp>
        <p:nvSpPr>
          <p:cNvPr id="3" name="Text Placeholder 2"/>
          <p:cNvSpPr>
            <a:spLocks noGrp="1"/>
          </p:cNvSpPr>
          <p:nvPr>
            <p:ph type="body" idx="1"/>
          </p:nvPr>
        </p:nvSpPr>
        <p:spPr>
          <a:xfrm>
            <a:off x="1143000" y="732260"/>
            <a:ext cx="6400800" cy="34747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172200" y="6172200"/>
            <a:ext cx="2514600" cy="365125"/>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fld id="{1D8BD707-D9CF-40AE-B4C6-C98DA3205C09}" type="datetimeFigureOut">
              <a:rPr lang="en-US" smtClean="0"/>
              <a:pPr/>
              <a:t>10/20/2020</a:t>
            </a:fld>
            <a:endParaRPr lang="en-US"/>
          </a:p>
        </p:txBody>
      </p:sp>
      <p:sp>
        <p:nvSpPr>
          <p:cNvPr id="5" name="Footer Placeholder 4"/>
          <p:cNvSpPr>
            <a:spLocks noGrp="1"/>
          </p:cNvSpPr>
          <p:nvPr>
            <p:ph type="ftr" sz="quarter" idx="3"/>
          </p:nvPr>
        </p:nvSpPr>
        <p:spPr>
          <a:xfrm>
            <a:off x="457199" y="6172200"/>
            <a:ext cx="3352801" cy="365125"/>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3810000" y="6172200"/>
            <a:ext cx="1828800" cy="365125"/>
          </a:xfrm>
          <a:prstGeom prst="rect">
            <a:avLst/>
          </a:prstGeom>
        </p:spPr>
        <p:txBody>
          <a:bodyPr vert="horz" lIns="91440" tIns="45720" rIns="91440" bIns="45720" rtlCol="0" anchor="ctr"/>
          <a:lstStyle>
            <a:lvl1pPr algn="ctr">
              <a:defRPr sz="1200" b="1">
                <a:solidFill>
                  <a:schemeClr val="tx1">
                    <a:lumMod val="50000"/>
                    <a:lumOff val="50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marL="320040" indent="-320040" algn="r" defTabSz="914400" rtl="0" eaLnBrk="1" latinLnBrk="0" hangingPunct="1">
        <a:spcBef>
          <a:spcPct val="0"/>
        </a:spcBef>
        <a:buClr>
          <a:schemeClr val="accent6">
            <a:lumMod val="75000"/>
          </a:schemeClr>
        </a:buClr>
        <a:buSzPct val="128000"/>
        <a:buFont typeface="Georgia" pitchFamily="18" charset="0"/>
        <a:buChar char="*"/>
        <a:defRPr sz="4600" b="1" i="0" kern="1200">
          <a:gradFill>
            <a:gsLst>
              <a:gs pos="0">
                <a:schemeClr val="tx1"/>
              </a:gs>
              <a:gs pos="40000">
                <a:schemeClr val="tx1">
                  <a:lumMod val="75000"/>
                  <a:lumOff val="25000"/>
                </a:schemeClr>
              </a:gs>
              <a:gs pos="100000">
                <a:schemeClr val="tx2">
                  <a:alpha val="65000"/>
                </a:schemeClr>
              </a:gs>
            </a:gsLst>
            <a:lin ang="5400000" scaled="0"/>
          </a:gradFill>
          <a:effectLst>
            <a:reflection blurRad="6350" stA="55000" endA="300" endPos="45500" dir="5400000" sy="-100000" algn="bl" rotWithShape="0"/>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200" kern="1200">
          <a:solidFill>
            <a:schemeClr val="tx1">
              <a:lumMod val="75000"/>
              <a:lumOff val="25000"/>
            </a:schemeClr>
          </a:solidFill>
          <a:latin typeface="+mn-lt"/>
          <a:ea typeface="+mn-ea"/>
          <a:cs typeface="+mn-cs"/>
        </a:defRPr>
      </a:lvl1pPr>
      <a:lvl2pPr marL="54864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2000" kern="1200">
          <a:solidFill>
            <a:schemeClr val="tx1">
              <a:lumMod val="75000"/>
              <a:lumOff val="25000"/>
            </a:schemeClr>
          </a:solidFill>
          <a:latin typeface="+mn-lt"/>
          <a:ea typeface="+mn-ea"/>
          <a:cs typeface="+mn-cs"/>
        </a:defRPr>
      </a:lvl2pPr>
      <a:lvl3pPr marL="822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800" kern="1200">
          <a:solidFill>
            <a:schemeClr val="tx1">
              <a:lumMod val="75000"/>
              <a:lumOff val="25000"/>
            </a:schemeClr>
          </a:solidFill>
          <a:latin typeface="+mn-lt"/>
          <a:ea typeface="+mn-ea"/>
          <a:cs typeface="+mn-cs"/>
        </a:defRPr>
      </a:lvl3pPr>
      <a:lvl4pPr marL="109728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600" kern="1200">
          <a:solidFill>
            <a:schemeClr val="tx1">
              <a:lumMod val="75000"/>
              <a:lumOff val="25000"/>
            </a:schemeClr>
          </a:solidFill>
          <a:latin typeface="+mn-lt"/>
          <a:ea typeface="+mn-ea"/>
          <a:cs typeface="+mn-cs"/>
        </a:defRPr>
      </a:lvl4pPr>
      <a:lvl5pPr marL="138988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5pPr>
      <a:lvl6pPr marL="1664208"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6pPr>
      <a:lvl7pPr marL="196596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7pPr>
      <a:lvl8pPr marL="2286000"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8pPr>
      <a:lvl9pPr marL="2587752" indent="-182880" algn="l" defTabSz="914400" rtl="0" eaLnBrk="1" latinLnBrk="0" hangingPunct="1">
        <a:spcBef>
          <a:spcPct val="20000"/>
        </a:spcBef>
        <a:spcAft>
          <a:spcPts val="300"/>
        </a:spcAft>
        <a:buClr>
          <a:schemeClr val="accent6">
            <a:lumMod val="75000"/>
          </a:schemeClr>
        </a:buClr>
        <a:buSzPct val="130000"/>
        <a:buFont typeface="Georgia" pitchFamily="18"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2" Type="http://schemas.openxmlformats.org/officeDocument/2006/relationships/image" Target="../media/image9.png" /><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2" Type="http://schemas.openxmlformats.org/officeDocument/2006/relationships/image" Target="../media/image10.png" /><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2" Type="http://schemas.openxmlformats.org/officeDocument/2006/relationships/image" Target="../media/image11.png" /><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2" Type="http://schemas.openxmlformats.org/officeDocument/2006/relationships/image" Target="../media/image12.png" /><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2" Type="http://schemas.openxmlformats.org/officeDocument/2006/relationships/image" Target="../media/image13.png"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2" Type="http://schemas.openxmlformats.org/officeDocument/2006/relationships/image" Target="../media/image14.png" /><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2" Type="http://schemas.openxmlformats.org/officeDocument/2006/relationships/image" Target="../media/image15.png" /><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 standalone="yes"?>
<Relationships xmlns="http://schemas.openxmlformats.org/package/2006/relationships"><Relationship Id="rId2" Type="http://schemas.openxmlformats.org/officeDocument/2006/relationships/image" Target="../media/image16.png" /><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 standalone="yes"?>
<Relationships xmlns="http://schemas.openxmlformats.org/package/2006/relationships"><Relationship Id="rId2" Type="http://schemas.openxmlformats.org/officeDocument/2006/relationships/image" Target="../media/image17.png" /><Relationship Id="rId1" Type="http://schemas.openxmlformats.org/officeDocument/2006/relationships/slideLayout" Target="../slideLayouts/slideLayout2.xml" /></Relationships>
</file>

<file path=ppt/slides/_rels/slide28.xml.rels><?xml version="1.0" encoding="UTF-8" standalone="yes"?>
<Relationships xmlns="http://schemas.openxmlformats.org/package/2006/relationships"><Relationship Id="rId2" Type="http://schemas.openxmlformats.org/officeDocument/2006/relationships/image" Target="../media/image18.png" /><Relationship Id="rId1" Type="http://schemas.openxmlformats.org/officeDocument/2006/relationships/slideLayout" Target="../slideLayouts/slideLayout2.xml" /></Relationships>
</file>

<file path=ppt/slides/_rels/slide29.xml.rels><?xml version="1.0" encoding="UTF-8" standalone="yes"?>
<Relationships xmlns="http://schemas.openxmlformats.org/package/2006/relationships"><Relationship Id="rId2" Type="http://schemas.openxmlformats.org/officeDocument/2006/relationships/image" Target="../media/image19.png" /><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0.xml.rels><?xml version="1.0" encoding="UTF-8" standalone="yes"?>
<Relationships xmlns="http://schemas.openxmlformats.org/package/2006/relationships"><Relationship Id="rId2" Type="http://schemas.openxmlformats.org/officeDocument/2006/relationships/image" Target="../media/image20.png" /><Relationship Id="rId1" Type="http://schemas.openxmlformats.org/officeDocument/2006/relationships/slideLayout" Target="../slideLayouts/slideLayout2.xml" /></Relationships>
</file>

<file path=ppt/slides/_rels/slide31.xml.rels><?xml version="1.0" encoding="UTF-8" standalone="yes"?>
<Relationships xmlns="http://schemas.openxmlformats.org/package/2006/relationships"><Relationship Id="rId2" Type="http://schemas.openxmlformats.org/officeDocument/2006/relationships/image" Target="../media/image21.png" /><Relationship Id="rId1" Type="http://schemas.openxmlformats.org/officeDocument/2006/relationships/slideLayout" Target="../slideLayouts/slideLayout2.xml" /></Relationships>
</file>

<file path=ppt/slides/_rels/slide32.xml.rels><?xml version="1.0" encoding="UTF-8" standalone="yes"?>
<Relationships xmlns="http://schemas.openxmlformats.org/package/2006/relationships"><Relationship Id="rId2" Type="http://schemas.openxmlformats.org/officeDocument/2006/relationships/image" Target="../media/image22.png" /><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image" Target="../media/image1.png" /><Relationship Id="rId1" Type="http://schemas.openxmlformats.org/officeDocument/2006/relationships/slideLayout" Target="../slideLayouts/slideLayout2.xml" /><Relationship Id="rId4" Type="http://schemas.openxmlformats.org/officeDocument/2006/relationships/image" Target="../media/image3.png"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image" Target="../media/image4.png" /><Relationship Id="rId1" Type="http://schemas.openxmlformats.org/officeDocument/2006/relationships/slideLayout" Target="../slideLayouts/slideLayout2.xml" /><Relationship Id="rId5" Type="http://schemas.openxmlformats.org/officeDocument/2006/relationships/image" Target="../media/image7.png" /><Relationship Id="rId4" Type="http://schemas.openxmlformats.org/officeDocument/2006/relationships/image" Target="../media/image6.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p:cNvSpPr>
            <a:spLocks noGrp="1"/>
          </p:cNvSpPr>
          <p:nvPr>
            <p:ph type="subTitle" idx="1"/>
          </p:nvPr>
        </p:nvSpPr>
        <p:spPr/>
        <p:txBody>
          <a:bodyPr/>
          <a:lstStyle/>
          <a:p>
            <a:endParaRPr lang="en-US"/>
          </a:p>
        </p:txBody>
      </p:sp>
      <p:sp>
        <p:nvSpPr>
          <p:cNvPr id="4" name="Title 3"/>
          <p:cNvSpPr>
            <a:spLocks noGrp="1"/>
          </p:cNvSpPr>
          <p:nvPr>
            <p:ph type="ctrTitle"/>
          </p:nvPr>
        </p:nvSpPr>
        <p:spPr>
          <a:xfrm>
            <a:off x="817581" y="1752599"/>
            <a:ext cx="7175351" cy="2514601"/>
          </a:xfrm>
        </p:spPr>
        <p:txBody>
          <a:bodyPr/>
          <a:lstStyle/>
          <a:p>
            <a:pPr marL="182880" indent="0">
              <a:buNone/>
            </a:pPr>
            <a:r>
              <a:rPr lang="en-US" sz="3600" dirty="0">
                <a:latin typeface="Times New Roman" panose="02020603050405020304" pitchFamily="18" charset="0"/>
                <a:cs typeface="Times New Roman" panose="02020603050405020304" pitchFamily="18" charset="0"/>
              </a:rPr>
              <a:t>ELEMENTS AND CHARACTERISTICS OF TECHNICAL WRITING </a:t>
            </a:r>
          </a:p>
        </p:txBody>
      </p:sp>
    </p:spTree>
    <p:extLst>
      <p:ext uri="{BB962C8B-B14F-4D97-AF65-F5344CB8AC3E}">
        <p14:creationId xmlns:p14="http://schemas.microsoft.com/office/powerpoint/2010/main" val="627365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181600"/>
            <a:ext cx="6512511" cy="838200"/>
          </a:xfrm>
        </p:spPr>
        <p:txBody>
          <a:bodyPr/>
          <a:lstStyle/>
          <a:p>
            <a:pPr algn="ctr"/>
            <a:r>
              <a:rPr lang="en-US" sz="3200" dirty="0">
                <a:latin typeface="Times New Roman" panose="02020603050405020304" pitchFamily="18" charset="0"/>
                <a:cs typeface="Times New Roman" panose="02020603050405020304" pitchFamily="18" charset="0"/>
              </a:rPr>
              <a:t>ORGANIZATION</a:t>
            </a: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pic>
        <p:nvPicPr>
          <p:cNvPr id="3074" name="Picture 2"/>
          <p:cNvPicPr>
            <a:picLocks noGrp="1" noChangeAspect="1" noChangeArrowheads="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1078049" y="304800"/>
            <a:ext cx="7064102" cy="4724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72774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181600"/>
            <a:ext cx="6512511" cy="1143000"/>
          </a:xfrm>
        </p:spPr>
        <p:txBody>
          <a:bodyPr/>
          <a:lstStyle/>
          <a:p>
            <a:pPr algn="ctr"/>
            <a:r>
              <a:rPr lang="en-US" sz="3200" dirty="0">
                <a:latin typeface="Times New Roman" panose="02020603050405020304" pitchFamily="18" charset="0"/>
                <a:cs typeface="Times New Roman" panose="02020603050405020304" pitchFamily="18" charset="0"/>
              </a:rPr>
              <a:t>SUPPORTING MATERIAL</a:t>
            </a:r>
            <a:br>
              <a:rPr lang="en-US" dirty="0"/>
            </a:br>
            <a:endParaRPr lang="en-US" dirty="0"/>
          </a:p>
        </p:txBody>
      </p:sp>
      <p:sp>
        <p:nvSpPr>
          <p:cNvPr id="3" name="Content Placeholder 2"/>
          <p:cNvSpPr>
            <a:spLocks noGrp="1"/>
          </p:cNvSpPr>
          <p:nvPr>
            <p:ph sz="quarter" idx="13"/>
          </p:nvPr>
        </p:nvSpPr>
        <p:spPr/>
        <p:txBody>
          <a:bodyPr/>
          <a:lstStyle/>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Supporting material add glitter to your research material</a:t>
            </a:r>
          </a:p>
          <a:p>
            <a:endParaRPr lang="en-US" dirty="0"/>
          </a:p>
          <a:p>
            <a:endParaRPr lang="en-US"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1749425"/>
            <a:ext cx="4953000" cy="335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2590800" y="2057400"/>
            <a:ext cx="4267200" cy="2308324"/>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Types of supporting material:</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Examples</a:t>
            </a:r>
          </a:p>
          <a:p>
            <a:r>
              <a:rPr lang="en-US" sz="2400" dirty="0">
                <a:latin typeface="Times New Roman" panose="02020603050405020304" pitchFamily="18" charset="0"/>
                <a:cs typeface="Times New Roman" panose="02020603050405020304" pitchFamily="18" charset="0"/>
              </a:rPr>
              <a:t>Facts and Statistics</a:t>
            </a:r>
          </a:p>
          <a:p>
            <a:r>
              <a:rPr lang="en-US" sz="2400" dirty="0">
                <a:latin typeface="Times New Roman" panose="02020603050405020304" pitchFamily="18" charset="0"/>
                <a:cs typeface="Times New Roman" panose="02020603050405020304" pitchFamily="18" charset="0"/>
              </a:rPr>
              <a:t>Experience</a:t>
            </a:r>
          </a:p>
          <a:p>
            <a:r>
              <a:rPr lang="en-US" sz="2400" dirty="0">
                <a:latin typeface="Times New Roman" panose="02020603050405020304" pitchFamily="18" charset="0"/>
                <a:cs typeface="Times New Roman" panose="02020603050405020304" pitchFamily="18" charset="0"/>
              </a:rPr>
              <a:t>Previous Researches and Laws</a:t>
            </a:r>
          </a:p>
        </p:txBody>
      </p:sp>
    </p:spTree>
    <p:extLst>
      <p:ext uri="{BB962C8B-B14F-4D97-AF65-F5344CB8AC3E}">
        <p14:creationId xmlns:p14="http://schemas.microsoft.com/office/powerpoint/2010/main" val="7985389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181600"/>
            <a:ext cx="6512511" cy="333568"/>
          </a:xfrm>
        </p:spPr>
        <p:txBody>
          <a:bodyPr/>
          <a:lstStyle/>
          <a:p>
            <a:pPr algn="ctr"/>
            <a:r>
              <a:rPr lang="en-US" sz="3200" dirty="0">
                <a:latin typeface="Times New Roman" panose="02020603050405020304" pitchFamily="18" charset="0"/>
                <a:cs typeface="Times New Roman" panose="02020603050405020304" pitchFamily="18" charset="0"/>
              </a:rPr>
              <a:t>Six C’s And Other Characteristics Of Technical Writing </a:t>
            </a:r>
          </a:p>
        </p:txBody>
      </p:sp>
      <p:pic>
        <p:nvPicPr>
          <p:cNvPr id="5122" name="Picture 2"/>
          <p:cNvPicPr>
            <a:picLocks noGrp="1" noChangeAspect="1" noChangeArrowheads="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1333004" y="228600"/>
            <a:ext cx="6401792" cy="4876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589802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562600"/>
            <a:ext cx="6512511" cy="762000"/>
          </a:xfrm>
        </p:spPr>
        <p:txBody>
          <a:bodyPr/>
          <a:lstStyle/>
          <a:p>
            <a:pPr algn="ctr"/>
            <a:r>
              <a:rPr lang="en-US" sz="3200" dirty="0">
                <a:latin typeface="Times New Roman" panose="02020603050405020304" pitchFamily="18" charset="0"/>
                <a:cs typeface="Times New Roman" panose="02020603050405020304" pitchFamily="18" charset="0"/>
              </a:rPr>
              <a:t>CLARITY</a:t>
            </a:r>
          </a:p>
        </p:txBody>
      </p:sp>
      <p:sp>
        <p:nvSpPr>
          <p:cNvPr id="3" name="Content Placeholder 2"/>
          <p:cNvSpPr>
            <a:spLocks noGrp="1"/>
          </p:cNvSpPr>
          <p:nvPr>
            <p:ph sz="quarter" idx="13"/>
          </p:nvPr>
        </p:nvSpPr>
        <p:spPr>
          <a:xfrm>
            <a:off x="381000" y="228600"/>
            <a:ext cx="5257800" cy="5410200"/>
          </a:xfrm>
        </p:spPr>
        <p:txBody>
          <a:bodyPr>
            <a:normAutofit fontScale="92500" lnSpcReduction="20000"/>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The written document must convey a </a:t>
            </a:r>
            <a:r>
              <a:rPr lang="en-US" sz="2400" b="1" dirty="0">
                <a:latin typeface="Times New Roman" panose="02020603050405020304" pitchFamily="18" charset="0"/>
                <a:cs typeface="Times New Roman" panose="02020603050405020304" pitchFamily="18" charset="0"/>
              </a:rPr>
              <a:t>single meaning </a:t>
            </a:r>
            <a:r>
              <a:rPr lang="en-US" sz="2400" dirty="0">
                <a:latin typeface="Times New Roman" panose="02020603050405020304" pitchFamily="18" charset="0"/>
                <a:cs typeface="Times New Roman" panose="02020603050405020304" pitchFamily="18" charset="0"/>
              </a:rPr>
              <a:t>that the reader can easily understand.  Unclear technical writing leads to wasted time, money and resources.</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Write </a:t>
            </a:r>
            <a:r>
              <a:rPr lang="en-US" sz="2400" b="1" dirty="0">
                <a:latin typeface="Times New Roman" panose="02020603050405020304" pitchFamily="18" charset="0"/>
                <a:cs typeface="Times New Roman" panose="02020603050405020304" pitchFamily="18" charset="0"/>
              </a:rPr>
              <a:t>legibly</a:t>
            </a:r>
            <a:r>
              <a:rPr lang="en-US" sz="2400" dirty="0">
                <a:latin typeface="Times New Roman" panose="02020603050405020304" pitchFamily="18" charset="0"/>
                <a:cs typeface="Times New Roman" panose="02020603050405020304" pitchFamily="18" charset="0"/>
              </a:rPr>
              <a:t>; make simple, neat corrections </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Choose </a:t>
            </a:r>
            <a:r>
              <a:rPr lang="en-US" sz="2400" b="1" dirty="0">
                <a:latin typeface="Times New Roman" panose="02020603050405020304" pitchFamily="18" charset="0"/>
                <a:cs typeface="Times New Roman" panose="02020603050405020304" pitchFamily="18" charset="0"/>
              </a:rPr>
              <a:t>exact words</a:t>
            </a:r>
            <a:r>
              <a:rPr lang="en-US" sz="2400" dirty="0">
                <a:latin typeface="Times New Roman" panose="02020603050405020304" pitchFamily="18" charset="0"/>
                <a:cs typeface="Times New Roman" panose="02020603050405020304" pitchFamily="18" charset="0"/>
              </a:rPr>
              <a:t> </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 State the </a:t>
            </a:r>
            <a:r>
              <a:rPr lang="en-US" sz="2400" b="1" dirty="0">
                <a:latin typeface="Times New Roman" panose="02020603050405020304" pitchFamily="18" charset="0"/>
                <a:cs typeface="Times New Roman" panose="02020603050405020304" pitchFamily="18" charset="0"/>
              </a:rPr>
              <a:t>central idea </a:t>
            </a:r>
            <a:r>
              <a:rPr lang="en-US" sz="2400" dirty="0">
                <a:latin typeface="Times New Roman" panose="02020603050405020304" pitchFamily="18" charset="0"/>
                <a:cs typeface="Times New Roman" panose="02020603050405020304" pitchFamily="18" charset="0"/>
              </a:rPr>
              <a:t>(in a thesis statement or topic sentence) </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 Give </a:t>
            </a:r>
            <a:r>
              <a:rPr lang="en-US" sz="2400" b="1" dirty="0">
                <a:latin typeface="Times New Roman" panose="02020603050405020304" pitchFamily="18" charset="0"/>
                <a:cs typeface="Times New Roman" panose="02020603050405020304" pitchFamily="18" charset="0"/>
              </a:rPr>
              <a:t>facts</a:t>
            </a:r>
            <a:r>
              <a:rPr lang="en-US" sz="2400" dirty="0">
                <a:latin typeface="Times New Roman" panose="02020603050405020304" pitchFamily="18" charset="0"/>
                <a:cs typeface="Times New Roman" panose="02020603050405020304" pitchFamily="18" charset="0"/>
              </a:rPr>
              <a:t> and </a:t>
            </a:r>
            <a:r>
              <a:rPr lang="en-US" sz="2400" b="1" dirty="0">
                <a:latin typeface="Times New Roman" panose="02020603050405020304" pitchFamily="18" charset="0"/>
                <a:cs typeface="Times New Roman" panose="02020603050405020304" pitchFamily="18" charset="0"/>
              </a:rPr>
              <a:t>examples</a:t>
            </a:r>
            <a:r>
              <a:rPr lang="en-US" sz="2400" dirty="0">
                <a:latin typeface="Times New Roman" panose="02020603050405020304" pitchFamily="18" charset="0"/>
                <a:cs typeface="Times New Roman" panose="02020603050405020304" pitchFamily="18" charset="0"/>
              </a:rPr>
              <a:t> to support generalizations</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 If you must abbreviate, </a:t>
            </a:r>
            <a:r>
              <a:rPr lang="en-US" sz="2400" b="1" dirty="0">
                <a:latin typeface="Times New Roman" panose="02020603050405020304" pitchFamily="18" charset="0"/>
                <a:cs typeface="Times New Roman" panose="02020603050405020304" pitchFamily="18" charset="0"/>
              </a:rPr>
              <a:t>define the term </a:t>
            </a:r>
            <a:r>
              <a:rPr lang="en-US" sz="2400" dirty="0">
                <a:latin typeface="Times New Roman" panose="02020603050405020304" pitchFamily="18" charset="0"/>
                <a:cs typeface="Times New Roman" panose="02020603050405020304" pitchFamily="18" charset="0"/>
              </a:rPr>
              <a:t>in its first occurrence and put abbreviations in   parentheses</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Example:</a:t>
            </a:r>
          </a:p>
          <a:p>
            <a:pPr marL="45720" indent="0" algn="just">
              <a:buNone/>
            </a:pPr>
            <a:r>
              <a:rPr lang="en-US" sz="2400" dirty="0">
                <a:latin typeface="Times New Roman" panose="02020603050405020304" pitchFamily="18" charset="0"/>
                <a:cs typeface="Times New Roman" panose="02020603050405020304" pitchFamily="18" charset="0"/>
              </a:rPr>
              <a:t>           Standard Pressure and Volume (STP)</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US" dirty="0"/>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5000" y="228600"/>
            <a:ext cx="3428999" cy="5410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312859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410200"/>
            <a:ext cx="6512511" cy="609600"/>
          </a:xfrm>
        </p:spPr>
        <p:txBody>
          <a:bodyPr/>
          <a:lstStyle/>
          <a:p>
            <a:pPr algn="ctr"/>
            <a:r>
              <a:rPr lang="en-US" sz="3200" dirty="0">
                <a:latin typeface="Times New Roman" panose="02020603050405020304" pitchFamily="18" charset="0"/>
                <a:cs typeface="Times New Roman" panose="02020603050405020304" pitchFamily="18" charset="0"/>
              </a:rPr>
              <a:t>COMPREHENSIVENESS</a:t>
            </a:r>
          </a:p>
        </p:txBody>
      </p:sp>
      <p:sp>
        <p:nvSpPr>
          <p:cNvPr id="3" name="Content Placeholder 2"/>
          <p:cNvSpPr>
            <a:spLocks noGrp="1"/>
          </p:cNvSpPr>
          <p:nvPr>
            <p:ph sz="quarter" idx="13"/>
          </p:nvPr>
        </p:nvSpPr>
        <p:spPr>
          <a:xfrm>
            <a:off x="381000" y="901700"/>
            <a:ext cx="4371687" cy="4203700"/>
          </a:xfrm>
        </p:spPr>
        <p:txBody>
          <a:bodyPr>
            <a:normAutofit/>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 comprehensive technical document provides </a:t>
            </a:r>
            <a:r>
              <a:rPr lang="en-US" sz="2400" b="1" dirty="0">
                <a:latin typeface="Times New Roman" panose="02020603050405020304" pitchFamily="18" charset="0"/>
                <a:cs typeface="Times New Roman" panose="02020603050405020304" pitchFamily="18" charset="0"/>
              </a:rPr>
              <a:t>all the information</a:t>
            </a:r>
            <a:r>
              <a:rPr lang="en-US" sz="2400" dirty="0">
                <a:latin typeface="Times New Roman" panose="02020603050405020304" pitchFamily="18" charset="0"/>
                <a:cs typeface="Times New Roman" panose="02020603050405020304" pitchFamily="18" charset="0"/>
              </a:rPr>
              <a:t> its readers will need</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Readers who must act on a document need to be able to apply the information efficiently and effectively</a:t>
            </a:r>
            <a:endParaRPr lang="en-US" dirty="0"/>
          </a:p>
          <a:p>
            <a:pPr algn="just">
              <a:buFont typeface="Wingdings" panose="05000000000000000000" pitchFamily="2" charset="2"/>
              <a:buChar char="§"/>
            </a:pPr>
            <a:endParaRPr lang="en-US" dirty="0"/>
          </a:p>
          <a:p>
            <a:endParaRPr lang="en-US" dirty="0"/>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9091" y="901700"/>
            <a:ext cx="4218709" cy="5956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816715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562600"/>
            <a:ext cx="6512511" cy="762000"/>
          </a:xfrm>
        </p:spPr>
        <p:txBody>
          <a:bodyPr/>
          <a:lstStyle/>
          <a:p>
            <a:pPr algn="ctr"/>
            <a:r>
              <a:rPr lang="en-US" sz="3200" dirty="0">
                <a:latin typeface="Times New Roman" panose="02020603050405020304" pitchFamily="18" charset="0"/>
                <a:cs typeface="Times New Roman" panose="02020603050405020304" pitchFamily="18" charset="0"/>
              </a:rPr>
              <a:t>CONSISTENCY</a:t>
            </a:r>
          </a:p>
        </p:txBody>
      </p:sp>
      <p:sp>
        <p:nvSpPr>
          <p:cNvPr id="3" name="Content Placeholder 2"/>
          <p:cNvSpPr>
            <a:spLocks noGrp="1"/>
          </p:cNvSpPr>
          <p:nvPr>
            <p:ph sz="quarter" idx="13"/>
          </p:nvPr>
        </p:nvSpPr>
        <p:spPr>
          <a:xfrm>
            <a:off x="381000" y="304800"/>
            <a:ext cx="4495800" cy="5715000"/>
          </a:xfrm>
        </p:spPr>
        <p:txBody>
          <a:bodyPr>
            <a:normAutofit fontScale="85000" lnSpcReduction="20000"/>
          </a:bodyPr>
          <a:lstStyle/>
          <a:p>
            <a:pPr algn="just">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Consistency  in the context  of written  communication  mean </a:t>
            </a:r>
            <a:r>
              <a:rPr lang="en-US" sz="2600" b="1" dirty="0">
                <a:latin typeface="Times New Roman" panose="02020603050405020304" pitchFamily="18" charset="0"/>
                <a:cs typeface="Times New Roman" panose="02020603050405020304" pitchFamily="18" charset="0"/>
              </a:rPr>
              <a:t>orderly treatment </a:t>
            </a:r>
            <a:r>
              <a:rPr lang="en-US" sz="2600" dirty="0">
                <a:latin typeface="Times New Roman" panose="02020603050405020304" pitchFamily="18" charset="0"/>
                <a:cs typeface="Times New Roman" panose="02020603050405020304" pitchFamily="18" charset="0"/>
              </a:rPr>
              <a:t>of a set of linked elements in a document</a:t>
            </a:r>
          </a:p>
          <a:p>
            <a:pPr algn="just">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It can seem boring ,but if you use the </a:t>
            </a:r>
            <a:r>
              <a:rPr lang="en-US" sz="2600" b="1" dirty="0">
                <a:latin typeface="Times New Roman" panose="02020603050405020304" pitchFamily="18" charset="0"/>
                <a:cs typeface="Times New Roman" panose="02020603050405020304" pitchFamily="18" charset="0"/>
              </a:rPr>
              <a:t>simplest and most clear language</a:t>
            </a:r>
            <a:r>
              <a:rPr lang="en-US" sz="2600" dirty="0">
                <a:latin typeface="Times New Roman" panose="02020603050405020304" pitchFamily="18" charset="0"/>
                <a:cs typeface="Times New Roman" panose="02020603050405020304" pitchFamily="18" charset="0"/>
              </a:rPr>
              <a:t> possible , all readers should interpret the instruction correctly</a:t>
            </a:r>
          </a:p>
          <a:p>
            <a:pPr algn="just">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Adding </a:t>
            </a:r>
            <a:r>
              <a:rPr lang="en-US" sz="2600" b="1" dirty="0">
                <a:latin typeface="Times New Roman" panose="02020603050405020304" pitchFamily="18" charset="0"/>
                <a:cs typeface="Times New Roman" panose="02020603050405020304" pitchFamily="18" charset="0"/>
              </a:rPr>
              <a:t>unnecessary adjectives , articles and adverbs</a:t>
            </a:r>
            <a:r>
              <a:rPr lang="en-US" sz="2600" dirty="0">
                <a:latin typeface="Times New Roman" panose="02020603050405020304" pitchFamily="18" charset="0"/>
                <a:cs typeface="Times New Roman" panose="02020603050405020304" pitchFamily="18" charset="0"/>
              </a:rPr>
              <a:t>  just gives the reader opportunities to confuse the matter</a:t>
            </a:r>
          </a:p>
          <a:p>
            <a:pPr algn="just">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Consistency is </a:t>
            </a:r>
            <a:r>
              <a:rPr lang="en-US" sz="2600" b="1" dirty="0">
                <a:latin typeface="Times New Roman" panose="02020603050405020304" pitchFamily="18" charset="0"/>
                <a:cs typeface="Times New Roman" panose="02020603050405020304" pitchFamily="18" charset="0"/>
              </a:rPr>
              <a:t>formatting</a:t>
            </a:r>
            <a:r>
              <a:rPr lang="en-US" sz="2600" dirty="0">
                <a:latin typeface="Times New Roman" panose="02020603050405020304" pitchFamily="18" charset="0"/>
                <a:cs typeface="Times New Roman" panose="02020603050405020304" pitchFamily="18" charset="0"/>
              </a:rPr>
              <a:t> the document properly</a:t>
            </a:r>
          </a:p>
          <a:p>
            <a:pPr marL="45720" indent="0" algn="just">
              <a:buNone/>
            </a:pPr>
            <a:r>
              <a:rPr lang="en-US" sz="2600" dirty="0">
                <a:latin typeface="Times New Roman" panose="02020603050405020304" pitchFamily="18" charset="0"/>
                <a:cs typeface="Times New Roman" panose="02020603050405020304" pitchFamily="18" charset="0"/>
              </a:rPr>
              <a:t>   Example:</a:t>
            </a:r>
          </a:p>
          <a:p>
            <a:pPr algn="just">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Use Times Roman typeface</a:t>
            </a:r>
          </a:p>
          <a:p>
            <a:pPr algn="just">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Maintain 12 point font size</a:t>
            </a:r>
          </a:p>
          <a:p>
            <a:pPr>
              <a:buFont typeface="Wingdings" panose="05000000000000000000" pitchFamily="2" charset="2"/>
              <a:buChar char="§"/>
            </a:pPr>
            <a:endParaRPr lang="en-US" sz="2600" dirty="0">
              <a:latin typeface="Times New Roman" panose="02020603050405020304" pitchFamily="18" charset="0"/>
              <a:cs typeface="Times New Roman" panose="02020603050405020304" pitchFamily="18" charset="0"/>
            </a:endParaRPr>
          </a:p>
          <a:p>
            <a:endParaRPr lang="en-US" dirty="0"/>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1773" y="609600"/>
            <a:ext cx="3753009" cy="7162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608291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562600"/>
            <a:ext cx="6512511" cy="685800"/>
          </a:xfrm>
        </p:spPr>
        <p:txBody>
          <a:bodyPr/>
          <a:lstStyle/>
          <a:p>
            <a:pPr algn="ctr"/>
            <a:r>
              <a:rPr lang="en-US" sz="3200" dirty="0">
                <a:latin typeface="Times New Roman" panose="02020603050405020304" pitchFamily="18" charset="0"/>
                <a:cs typeface="Times New Roman" panose="02020603050405020304" pitchFamily="18" charset="0"/>
              </a:rPr>
              <a:t>COHERENCE</a:t>
            </a:r>
          </a:p>
        </p:txBody>
      </p:sp>
      <p:sp>
        <p:nvSpPr>
          <p:cNvPr id="3" name="Content Placeholder 2"/>
          <p:cNvSpPr>
            <a:spLocks noGrp="1"/>
          </p:cNvSpPr>
          <p:nvPr>
            <p:ph sz="quarter" idx="13"/>
          </p:nvPr>
        </p:nvSpPr>
        <p:spPr>
          <a:xfrm>
            <a:off x="228600" y="731520"/>
            <a:ext cx="5105400" cy="4526280"/>
          </a:xfrm>
        </p:spPr>
        <p:txBody>
          <a:bodyPr>
            <a:normAutofit/>
          </a:bodyPr>
          <a:lstStyle/>
          <a:p>
            <a:pPr algn="just">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Coherence is achieved when sentences and ideas are</a:t>
            </a:r>
            <a:r>
              <a:rPr lang="en-US" sz="2600" b="1" dirty="0">
                <a:latin typeface="Times New Roman" panose="02020603050405020304" pitchFamily="18" charset="0"/>
                <a:cs typeface="Times New Roman" panose="02020603050405020304" pitchFamily="18" charset="0"/>
              </a:rPr>
              <a:t> connected and flow together </a:t>
            </a:r>
            <a:r>
              <a:rPr lang="en-US" sz="2600" dirty="0">
                <a:latin typeface="Times New Roman" panose="02020603050405020304" pitchFamily="18" charset="0"/>
                <a:cs typeface="Times New Roman" panose="02020603050405020304" pitchFamily="18" charset="0"/>
              </a:rPr>
              <a:t>smoothly</a:t>
            </a:r>
          </a:p>
          <a:p>
            <a:pPr>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Logical</a:t>
            </a:r>
          </a:p>
          <a:p>
            <a:pPr>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Reasonable</a:t>
            </a:r>
          </a:p>
          <a:p>
            <a:pPr>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Well Organized</a:t>
            </a:r>
          </a:p>
          <a:p>
            <a:pPr>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Comprehensible</a:t>
            </a:r>
          </a:p>
          <a:p>
            <a:pPr>
              <a:buFont typeface="Wingdings" panose="05000000000000000000" pitchFamily="2" charset="2"/>
              <a:buChar char="§"/>
            </a:pPr>
            <a:r>
              <a:rPr lang="en-US" sz="2600" dirty="0">
                <a:latin typeface="Times New Roman" panose="02020603050405020304" pitchFamily="18" charset="0"/>
                <a:cs typeface="Times New Roman" panose="02020603050405020304" pitchFamily="18" charset="0"/>
              </a:rPr>
              <a:t>Orderly Arranged</a:t>
            </a:r>
          </a:p>
          <a:p>
            <a:endParaRPr lang="en-US" dirty="0"/>
          </a:p>
          <a:p>
            <a:endParaRPr lang="en-US" dirty="0"/>
          </a:p>
        </p:txBody>
      </p:sp>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48200" y="2535382"/>
            <a:ext cx="4283407" cy="4957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214634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3"/>
          </p:nvPr>
        </p:nvSpPr>
        <p:spPr>
          <a:xfrm>
            <a:off x="533400" y="731520"/>
            <a:ext cx="8153400" cy="5364480"/>
          </a:xfrm>
        </p:spPr>
        <p:txBody>
          <a:bodyPr>
            <a:noAutofit/>
          </a:bodyPr>
          <a:lstStyle/>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connecting ideas and making them </a:t>
            </a:r>
            <a:r>
              <a:rPr lang="en-US" sz="2400" b="1" dirty="0">
                <a:latin typeface="Times New Roman" panose="02020603050405020304" pitchFamily="18" charset="0"/>
                <a:cs typeface="Times New Roman" panose="02020603050405020304" pitchFamily="18" charset="0"/>
              </a:rPr>
              <a:t>easy</a:t>
            </a:r>
            <a:r>
              <a:rPr lang="en-US" sz="2400" dirty="0">
                <a:latin typeface="Times New Roman" panose="02020603050405020304" pitchFamily="18" charset="0"/>
                <a:cs typeface="Times New Roman" panose="02020603050405020304" pitchFamily="18" charset="0"/>
              </a:rPr>
              <a:t> to understand</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Ensure items in a series have </a:t>
            </a:r>
            <a:r>
              <a:rPr lang="en-US" sz="2400" b="1" dirty="0">
                <a:latin typeface="Times New Roman" panose="02020603050405020304" pitchFamily="18" charset="0"/>
                <a:cs typeface="Times New Roman" panose="02020603050405020304" pitchFamily="18" charset="0"/>
              </a:rPr>
              <a:t>parallel structure</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Show </a:t>
            </a:r>
            <a:r>
              <a:rPr lang="en-US" sz="2400" b="1" dirty="0">
                <a:latin typeface="Times New Roman" panose="02020603050405020304" pitchFamily="18" charset="0"/>
                <a:cs typeface="Times New Roman" panose="02020603050405020304" pitchFamily="18" charset="0"/>
              </a:rPr>
              <a:t>relationships between ideas </a:t>
            </a:r>
            <a:r>
              <a:rPr lang="en-US" sz="2400" dirty="0">
                <a:latin typeface="Times New Roman" panose="02020603050405020304" pitchFamily="18" charset="0"/>
                <a:cs typeface="Times New Roman" panose="02020603050405020304" pitchFamily="18" charset="0"/>
              </a:rPr>
              <a:t>by using linking words (and, if, when, before, after) </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List items in a </a:t>
            </a:r>
            <a:r>
              <a:rPr lang="en-US" sz="2400" b="1" dirty="0">
                <a:latin typeface="Times New Roman" panose="02020603050405020304" pitchFamily="18" charset="0"/>
                <a:cs typeface="Times New Roman" panose="02020603050405020304" pitchFamily="18" charset="0"/>
              </a:rPr>
              <a:t>series</a:t>
            </a:r>
            <a:r>
              <a:rPr lang="en-US" sz="2400" dirty="0">
                <a:latin typeface="Times New Roman" panose="02020603050405020304" pitchFamily="18" charset="0"/>
                <a:cs typeface="Times New Roman" panose="02020603050405020304" pitchFamily="18" charset="0"/>
              </a:rPr>
              <a:t> to make them stand out</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Clarify relationships with </a:t>
            </a:r>
            <a:r>
              <a:rPr lang="en-US" sz="2400" b="1" dirty="0">
                <a:latin typeface="Times New Roman" panose="02020603050405020304" pitchFamily="18" charset="0"/>
                <a:cs typeface="Times New Roman" panose="02020603050405020304" pitchFamily="18" charset="0"/>
              </a:rPr>
              <a:t>numbering</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Use headings to highlight and introduce main ideas</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30340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257800"/>
            <a:ext cx="6512511" cy="838200"/>
          </a:xfrm>
        </p:spPr>
        <p:txBody>
          <a:bodyPr/>
          <a:lstStyle/>
          <a:p>
            <a:pPr algn="ctr"/>
            <a:r>
              <a:rPr lang="en-US" sz="3200" dirty="0">
                <a:latin typeface="Times New Roman" panose="02020603050405020304" pitchFamily="18" charset="0"/>
                <a:cs typeface="Times New Roman" panose="02020603050405020304" pitchFamily="18" charset="0"/>
              </a:rPr>
              <a:t>CORRECTNESS</a:t>
            </a:r>
          </a:p>
        </p:txBody>
      </p:sp>
      <p:sp>
        <p:nvSpPr>
          <p:cNvPr id="3" name="Content Placeholder 2"/>
          <p:cNvSpPr>
            <a:spLocks noGrp="1"/>
          </p:cNvSpPr>
          <p:nvPr>
            <p:ph sz="quarter" idx="13"/>
          </p:nvPr>
        </p:nvSpPr>
        <p:spPr>
          <a:xfrm>
            <a:off x="381000" y="731520"/>
            <a:ext cx="5105400" cy="4526280"/>
          </a:xfrm>
        </p:spPr>
        <p:txBody>
          <a:bodyPr>
            <a:normAutofit/>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Good technical writing observes the conventions of </a:t>
            </a:r>
            <a:r>
              <a:rPr lang="en-US" sz="2400" b="1" dirty="0">
                <a:latin typeface="Times New Roman" panose="02020603050405020304" pitchFamily="18" charset="0"/>
                <a:cs typeface="Times New Roman" panose="02020603050405020304" pitchFamily="18" charset="0"/>
              </a:rPr>
              <a:t>grammar, spelling, punctuation, and usage</a:t>
            </a:r>
            <a:r>
              <a:rPr lang="en-US" sz="2400" dirty="0">
                <a:latin typeface="Times New Roman" panose="02020603050405020304" pitchFamily="18" charset="0"/>
                <a:cs typeface="Times New Roman" panose="02020603050405020304" pitchFamily="18" charset="0"/>
              </a:rPr>
              <a:t>.  Leaving sloppy grammar errors in your writing is like wearing a soup-stained shirt to a business meeting: it will distract your readers, and may make them doubt the importance of your information.</a:t>
            </a:r>
          </a:p>
          <a:p>
            <a:endParaRPr lang="en-US" sz="2400" dirty="0"/>
          </a:p>
          <a:p>
            <a:endParaRPr lang="en-US" dirty="0"/>
          </a:p>
        </p:txBody>
      </p:sp>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62601" y="914400"/>
            <a:ext cx="3595254" cy="54022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293571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562600"/>
            <a:ext cx="6512511" cy="838200"/>
          </a:xfrm>
        </p:spPr>
        <p:txBody>
          <a:bodyPr/>
          <a:lstStyle/>
          <a:p>
            <a:pPr algn="ctr"/>
            <a:r>
              <a:rPr lang="en-US" sz="3200" dirty="0">
                <a:latin typeface="Times New Roman" panose="02020603050405020304" pitchFamily="18" charset="0"/>
                <a:cs typeface="Times New Roman" panose="02020603050405020304" pitchFamily="18" charset="0"/>
              </a:rPr>
              <a:t>CONCISENESS</a:t>
            </a:r>
          </a:p>
        </p:txBody>
      </p:sp>
      <p:sp>
        <p:nvSpPr>
          <p:cNvPr id="3" name="Content Placeholder 2"/>
          <p:cNvSpPr>
            <a:spLocks noGrp="1"/>
          </p:cNvSpPr>
          <p:nvPr>
            <p:ph sz="quarter" idx="13"/>
          </p:nvPr>
        </p:nvSpPr>
        <p:spPr>
          <a:xfrm>
            <a:off x="0" y="228600"/>
            <a:ext cx="8839200" cy="5257800"/>
          </a:xfrm>
        </p:spPr>
        <p:txBody>
          <a:bodyPr>
            <a:normAutofit lnSpcReduction="10000"/>
          </a:bodyPr>
          <a:lstStyle/>
          <a:p>
            <a:pPr algn="just">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To be useful, technical writing must be concise.  The longer a document is, the more difficult it is to use, for the obvious reason that it takes more of the reader’s time.  A document must strive to </a:t>
            </a:r>
            <a:r>
              <a:rPr lang="en-US" sz="2400" b="1" dirty="0">
                <a:latin typeface="Times New Roman" panose="02020603050405020304" pitchFamily="18" charset="0"/>
                <a:cs typeface="Times New Roman" panose="02020603050405020304" pitchFamily="18" charset="0"/>
              </a:rPr>
              <a:t>balance the claims of clarity, conciseness, and comprehensiveness</a:t>
            </a:r>
            <a:r>
              <a:rPr lang="en-US" sz="2400" dirty="0">
                <a:latin typeface="Times New Roman" panose="02020603050405020304" pitchFamily="18" charset="0"/>
                <a:cs typeface="Times New Roman" panose="02020603050405020304" pitchFamily="18" charset="0"/>
              </a:rPr>
              <a:t>; it must be long enough to be clear given the audience, purpose, and subject but not a word longer.</a:t>
            </a:r>
          </a:p>
          <a:p>
            <a:pPr>
              <a:buFont typeface="Wingdings" panose="05000000000000000000" pitchFamily="2" charset="2"/>
              <a:buChar char="q"/>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Its opposite is </a:t>
            </a:r>
            <a:r>
              <a:rPr lang="en-US" sz="2400" b="1" dirty="0">
                <a:latin typeface="Times New Roman" panose="02020603050405020304" pitchFamily="18" charset="0"/>
                <a:cs typeface="Times New Roman" panose="02020603050405020304" pitchFamily="18" charset="0"/>
              </a:rPr>
              <a:t>pleonasm</a:t>
            </a:r>
            <a:r>
              <a:rPr lang="en-US" sz="2400" dirty="0">
                <a:latin typeface="Times New Roman" panose="02020603050405020304" pitchFamily="18" charset="0"/>
                <a:cs typeface="Times New Roman" panose="02020603050405020304" pitchFamily="18" charset="0"/>
              </a:rPr>
              <a:t>, which is using many words where few will do</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Documents must often </a:t>
            </a:r>
            <a:r>
              <a:rPr lang="en-US" sz="2400" b="1" dirty="0">
                <a:latin typeface="Times New Roman" panose="02020603050405020304" pitchFamily="18" charset="0"/>
                <a:cs typeface="Times New Roman" panose="02020603050405020304" pitchFamily="18" charset="0"/>
              </a:rPr>
              <a:t>fit in </a:t>
            </a:r>
            <a:r>
              <a:rPr lang="en-US" sz="2400" dirty="0">
                <a:latin typeface="Times New Roman" panose="02020603050405020304" pitchFamily="18" charset="0"/>
                <a:cs typeface="Times New Roman" panose="02020603050405020304" pitchFamily="18" charset="0"/>
              </a:rPr>
              <a:t>a specific physical space</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Resume must be of one page</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Car owner’s manual must fit in glove box</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Use </a:t>
            </a:r>
            <a:r>
              <a:rPr lang="en-US" sz="2400" b="1" dirty="0">
                <a:latin typeface="Times New Roman" panose="02020603050405020304" pitchFamily="18" charset="0"/>
                <a:cs typeface="Times New Roman" panose="02020603050405020304" pitchFamily="18" charset="0"/>
              </a:rPr>
              <a:t>short words </a:t>
            </a:r>
            <a:r>
              <a:rPr lang="en-US" sz="2400" dirty="0">
                <a:latin typeface="Times New Roman" panose="02020603050405020304" pitchFamily="18" charset="0"/>
                <a:cs typeface="Times New Roman" panose="02020603050405020304" pitchFamily="18" charset="0"/>
              </a:rPr>
              <a:t>instead of wordy expressions</a:t>
            </a:r>
          </a:p>
          <a:p>
            <a:endParaRPr lang="en-US" sz="2400"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1081183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200" dirty="0">
                <a:latin typeface="Times New Roman" panose="02020603050405020304" pitchFamily="18" charset="0"/>
                <a:cs typeface="Times New Roman" panose="02020603050405020304" pitchFamily="18" charset="0"/>
              </a:rPr>
              <a:t>WHAT IS TECHNICAL WRITING</a:t>
            </a:r>
            <a:r>
              <a:rPr lang="en-US" dirty="0"/>
              <a:t> ?</a:t>
            </a:r>
            <a:br>
              <a:rPr lang="en-US" dirty="0"/>
            </a:br>
            <a:endParaRPr lang="en-US" dirty="0"/>
          </a:p>
        </p:txBody>
      </p:sp>
      <p:sp>
        <p:nvSpPr>
          <p:cNvPr id="3" name="Content Placeholder 2"/>
          <p:cNvSpPr>
            <a:spLocks noGrp="1"/>
          </p:cNvSpPr>
          <p:nvPr>
            <p:ph sz="quarter" idx="13"/>
          </p:nvPr>
        </p:nvSpPr>
        <p:spPr/>
        <p:txBody>
          <a:bodyPr/>
          <a:lstStyle/>
          <a:p>
            <a:pPr algn="just">
              <a:buFont typeface="Wingdings" panose="05000000000000000000" pitchFamily="2" charset="2"/>
              <a:buChar char="§"/>
            </a:pPr>
            <a:r>
              <a:rPr lang="en-US" sz="2000" dirty="0">
                <a:latin typeface="Times New Roman" panose="02020603050405020304" pitchFamily="18" charset="0"/>
                <a:cs typeface="Times New Roman" panose="02020603050405020304" pitchFamily="18" charset="0"/>
              </a:rPr>
              <a:t>TECHNICAL WRITING IS A WRITING IN WHICH A PROFESSIONAL WHO PRODUCES TECHNIAL DOCUMENTS SUCH AS </a:t>
            </a:r>
            <a:r>
              <a:rPr lang="en-US" sz="2000" b="1" dirty="0">
                <a:latin typeface="Times New Roman" panose="02020603050405020304" pitchFamily="18" charset="0"/>
                <a:cs typeface="Times New Roman" panose="02020603050405020304" pitchFamily="18" charset="0"/>
              </a:rPr>
              <a:t>RESEARCH PURPOSAL , JOB APPLICATION ,COVER LETTER ,PROJECT SYNOPSIS OR LAB MANUAL</a:t>
            </a:r>
            <a:r>
              <a:rPr lang="en-US" sz="2000" dirty="0">
                <a:latin typeface="Times New Roman" panose="02020603050405020304" pitchFamily="18" charset="0"/>
                <a:cs typeface="Times New Roman" panose="02020603050405020304" pitchFamily="18" charset="0"/>
              </a:rPr>
              <a:t> IN A PRECISE MANNER ACCORDING TO SOME DEFINED RULES OF WRITING.</a:t>
            </a:r>
          </a:p>
          <a:p>
            <a:pPr>
              <a:buFont typeface="Wingdings" panose="05000000000000000000" pitchFamily="2" charset="2"/>
              <a:buChar char="§"/>
            </a:pPr>
            <a:endParaRPr lang="en-US" dirty="0"/>
          </a:p>
        </p:txBody>
      </p:sp>
    </p:spTree>
    <p:extLst>
      <p:ext uri="{BB962C8B-B14F-4D97-AF65-F5344CB8AC3E}">
        <p14:creationId xmlns:p14="http://schemas.microsoft.com/office/powerpoint/2010/main" val="29739056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469448"/>
            <a:ext cx="6512511" cy="45719"/>
          </a:xfrm>
        </p:spPr>
        <p:txBody>
          <a:bodyPr/>
          <a:lstStyle/>
          <a:p>
            <a:pPr algn="ctr"/>
            <a:r>
              <a:rPr lang="en-US" sz="3200" dirty="0">
                <a:latin typeface="Times New Roman" panose="02020603050405020304" pitchFamily="18" charset="0"/>
                <a:cs typeface="Times New Roman" panose="02020603050405020304" pitchFamily="18" charset="0"/>
              </a:rPr>
              <a:t>Other characteristics of technical writing</a:t>
            </a:r>
          </a:p>
        </p:txBody>
      </p:sp>
      <p:sp>
        <p:nvSpPr>
          <p:cNvPr id="3" name="Content Placeholder 2"/>
          <p:cNvSpPr>
            <a:spLocks noGrp="1"/>
          </p:cNvSpPr>
          <p:nvPr>
            <p:ph sz="quarter" idx="13"/>
          </p:nvPr>
        </p:nvSpPr>
        <p:spPr>
          <a:xfrm>
            <a:off x="1143000" y="228600"/>
            <a:ext cx="6400800" cy="5181600"/>
          </a:xfrm>
        </p:spPr>
        <p:txBody>
          <a:bodyPr>
            <a:normAutofit/>
          </a:bodyPr>
          <a:lstStyle/>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Readable</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Tactful</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Personal</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Positive</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Active</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Unified</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Mechanically sound</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Proof reading</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References</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Accuracy</a:t>
            </a:r>
          </a:p>
          <a:p>
            <a:endParaRPr lang="en-US" dirty="0"/>
          </a:p>
          <a:p>
            <a:endParaRPr lang="en-US" dirty="0"/>
          </a:p>
        </p:txBody>
      </p:sp>
    </p:spTree>
    <p:extLst>
      <p:ext uri="{BB962C8B-B14F-4D97-AF65-F5344CB8AC3E}">
        <p14:creationId xmlns:p14="http://schemas.microsoft.com/office/powerpoint/2010/main" val="38257087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sz="3200" dirty="0">
                <a:latin typeface="Times New Roman" panose="02020603050405020304" pitchFamily="18" charset="0"/>
                <a:cs typeface="Times New Roman" panose="02020603050405020304" pitchFamily="18" charset="0"/>
              </a:rPr>
              <a:t>Readable</a:t>
            </a:r>
            <a:r>
              <a:rPr lang="en-US" dirty="0"/>
              <a:t> </a:t>
            </a:r>
            <a:br>
              <a:rPr lang="en-US" dirty="0"/>
            </a:br>
            <a:endParaRPr lang="en-US" dirty="0"/>
          </a:p>
        </p:txBody>
      </p:sp>
      <p:sp>
        <p:nvSpPr>
          <p:cNvPr id="3" name="Content Placeholder 2"/>
          <p:cNvSpPr>
            <a:spLocks noGrp="1"/>
          </p:cNvSpPr>
          <p:nvPr>
            <p:ph sz="quarter" idx="13"/>
          </p:nvPr>
        </p:nvSpPr>
        <p:spPr>
          <a:xfrm>
            <a:off x="533400" y="731520"/>
            <a:ext cx="5486400" cy="3474720"/>
          </a:xfrm>
        </p:spPr>
        <p:txBody>
          <a:bodyPr>
            <a:normAutofit/>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Readability is the </a:t>
            </a:r>
            <a:r>
              <a:rPr lang="en-US" sz="2400" b="1" dirty="0">
                <a:latin typeface="Times New Roman" panose="02020603050405020304" pitchFamily="18" charset="0"/>
                <a:cs typeface="Times New Roman" panose="02020603050405020304" pitchFamily="18" charset="0"/>
              </a:rPr>
              <a:t>ease</a:t>
            </a:r>
            <a:r>
              <a:rPr lang="en-US" sz="2400" dirty="0">
                <a:latin typeface="Times New Roman" panose="02020603050405020304" pitchFamily="18" charset="0"/>
                <a:cs typeface="Times New Roman" panose="02020603050405020304" pitchFamily="18" charset="0"/>
              </a:rPr>
              <a:t> with which a reader can understand a written text</a:t>
            </a: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The readability of text depends on its </a:t>
            </a:r>
            <a:r>
              <a:rPr lang="en-US" sz="2400" b="1" dirty="0">
                <a:latin typeface="Times New Roman" panose="02020603050405020304" pitchFamily="18" charset="0"/>
                <a:cs typeface="Times New Roman" panose="02020603050405020304" pitchFamily="18" charset="0"/>
              </a:rPr>
              <a:t>content and typography </a:t>
            </a:r>
            <a:r>
              <a:rPr lang="en-US" sz="2400" dirty="0">
                <a:latin typeface="Times New Roman" panose="02020603050405020304" pitchFamily="18" charset="0"/>
                <a:cs typeface="Times New Roman" panose="02020603050405020304" pitchFamily="18" charset="0"/>
              </a:rPr>
              <a:t>(font size, line height, and line length)</a:t>
            </a:r>
          </a:p>
          <a:p>
            <a:endParaRPr lang="en-US" dirty="0"/>
          </a:p>
        </p:txBody>
      </p:sp>
      <p:pic>
        <p:nvPicPr>
          <p:cNvPr id="1843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800" y="1066800"/>
            <a:ext cx="2524125" cy="19510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930558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4953000"/>
            <a:ext cx="6512511" cy="1066800"/>
          </a:xfrm>
        </p:spPr>
        <p:txBody>
          <a:bodyPr/>
          <a:lstStyle/>
          <a:p>
            <a:pPr algn="ctr"/>
            <a:r>
              <a:rPr lang="en-US" sz="3200" dirty="0">
                <a:latin typeface="Times New Roman" panose="02020603050405020304" pitchFamily="18" charset="0"/>
                <a:cs typeface="Times New Roman" panose="02020603050405020304" pitchFamily="18" charset="0"/>
              </a:rPr>
              <a:t>Tactful</a:t>
            </a:r>
            <a:br>
              <a:rPr lang="en-US" sz="3600" dirty="0">
                <a:latin typeface="Times New Roman" panose="02020603050405020304" pitchFamily="18" charset="0"/>
                <a:cs typeface="Times New Roman" panose="02020603050405020304" pitchFamily="18" charset="0"/>
              </a:rPr>
            </a:br>
            <a:endParaRPr lang="en-US" sz="36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3"/>
          </p:nvPr>
        </p:nvSpPr>
        <p:spPr/>
        <p:txBody>
          <a:bodyPr/>
          <a:lstStyle/>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Taking care to </a:t>
            </a:r>
            <a:r>
              <a:rPr lang="en-US" sz="2400" b="1" dirty="0">
                <a:latin typeface="Times New Roman" panose="02020603050405020304" pitchFamily="18" charset="0"/>
                <a:cs typeface="Times New Roman" panose="02020603050405020304" pitchFamily="18" charset="0"/>
              </a:rPr>
              <a:t>not offend or alienate </a:t>
            </a:r>
            <a:r>
              <a:rPr lang="en-US" sz="2400" dirty="0">
                <a:latin typeface="Times New Roman" panose="02020603050405020304" pitchFamily="18" charset="0"/>
                <a:cs typeface="Times New Roman" panose="02020603050405020304" pitchFamily="18" charset="0"/>
              </a:rPr>
              <a:t>the reader</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Avoid language </a:t>
            </a:r>
            <a:r>
              <a:rPr lang="en-US" sz="2400" b="1" dirty="0">
                <a:latin typeface="Times New Roman" panose="02020603050405020304" pitchFamily="18" charset="0"/>
                <a:cs typeface="Times New Roman" panose="02020603050405020304" pitchFamily="18" charset="0"/>
              </a:rPr>
              <a:t>bias</a:t>
            </a:r>
            <a:r>
              <a:rPr lang="en-US" sz="2400" dirty="0">
                <a:latin typeface="Times New Roman" panose="02020603050405020304" pitchFamily="18" charset="0"/>
                <a:cs typeface="Times New Roman" panose="02020603050405020304" pitchFamily="18" charset="0"/>
              </a:rPr>
              <a:t> (gender, cultural, religious,</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   age,</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Use </a:t>
            </a:r>
            <a:r>
              <a:rPr lang="en-US" sz="2400" b="1" dirty="0">
                <a:latin typeface="Times New Roman" panose="02020603050405020304" pitchFamily="18" charset="0"/>
                <a:cs typeface="Times New Roman" panose="02020603050405020304" pitchFamily="18" charset="0"/>
              </a:rPr>
              <a:t>humor</a:t>
            </a:r>
            <a:r>
              <a:rPr lang="en-US" sz="2400" dirty="0">
                <a:latin typeface="Times New Roman" panose="02020603050405020304" pitchFamily="18" charset="0"/>
                <a:cs typeface="Times New Roman" panose="02020603050405020304" pitchFamily="18" charset="0"/>
              </a:rPr>
              <a:t> appropriately</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endParaRPr lang="en-US" dirty="0"/>
          </a:p>
          <a:p>
            <a:endParaRPr lang="en-US" dirty="0"/>
          </a:p>
        </p:txBody>
      </p:sp>
    </p:spTree>
    <p:extLst>
      <p:ext uri="{BB962C8B-B14F-4D97-AF65-F5344CB8AC3E}">
        <p14:creationId xmlns:p14="http://schemas.microsoft.com/office/powerpoint/2010/main" val="2394965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469448"/>
            <a:ext cx="6512511" cy="626552"/>
          </a:xfrm>
        </p:spPr>
        <p:txBody>
          <a:bodyPr/>
          <a:lstStyle/>
          <a:p>
            <a:pPr algn="ctr"/>
            <a:r>
              <a:rPr lang="en-US" sz="3200" dirty="0">
                <a:latin typeface="Times New Roman" panose="02020603050405020304" pitchFamily="18" charset="0"/>
                <a:cs typeface="Times New Roman" panose="02020603050405020304" pitchFamily="18" charset="0"/>
              </a:rPr>
              <a:t>Personal</a:t>
            </a: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3"/>
          </p:nvPr>
        </p:nvSpPr>
        <p:spPr>
          <a:xfrm>
            <a:off x="609600" y="731520"/>
            <a:ext cx="8001000" cy="4602480"/>
          </a:xfrm>
        </p:spPr>
        <p:txBody>
          <a:bodyPr>
            <a:normAutofit/>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Delivering a message </a:t>
            </a:r>
            <a:r>
              <a:rPr lang="en-US" sz="2400" b="1" dirty="0">
                <a:latin typeface="Times New Roman" panose="02020603050405020304" pitchFamily="18" charset="0"/>
                <a:cs typeface="Times New Roman" panose="02020603050405020304" pitchFamily="18" charset="0"/>
              </a:rPr>
              <a:t>to </a:t>
            </a:r>
            <a:r>
              <a:rPr lang="en-US" sz="2400" dirty="0">
                <a:latin typeface="Times New Roman" panose="02020603050405020304" pitchFamily="18" charset="0"/>
                <a:cs typeface="Times New Roman" panose="02020603050405020304" pitchFamily="18" charset="0"/>
              </a:rPr>
              <a:t>the reader rather than </a:t>
            </a:r>
            <a:r>
              <a:rPr lang="en-US" sz="2400" b="1" dirty="0">
                <a:latin typeface="Times New Roman" panose="02020603050405020304" pitchFamily="18" charset="0"/>
                <a:cs typeface="Times New Roman" panose="02020603050405020304" pitchFamily="18" charset="0"/>
              </a:rPr>
              <a:t>from</a:t>
            </a:r>
            <a:r>
              <a:rPr lang="en-US" sz="2400" dirty="0">
                <a:latin typeface="Times New Roman" panose="02020603050405020304" pitchFamily="18" charset="0"/>
                <a:cs typeface="Times New Roman" panose="02020603050405020304" pitchFamily="18" charset="0"/>
              </a:rPr>
              <a:t> the writer</a:t>
            </a: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If appropriate, frequently use </a:t>
            </a:r>
            <a:r>
              <a:rPr lang="en-US" sz="2400" b="1" dirty="0">
                <a:latin typeface="Times New Roman" panose="02020603050405020304" pitchFamily="18" charset="0"/>
                <a:cs typeface="Times New Roman" panose="02020603050405020304" pitchFamily="18" charset="0"/>
              </a:rPr>
              <a:t>second person </a:t>
            </a:r>
            <a:r>
              <a:rPr lang="en-US" sz="2400" dirty="0">
                <a:latin typeface="Times New Roman" panose="02020603050405020304" pitchFamily="18" charset="0"/>
                <a:cs typeface="Times New Roman" panose="02020603050405020304" pitchFamily="18" charset="0"/>
              </a:rPr>
              <a:t>pronouns such as “you” in your writing</a:t>
            </a: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When using the </a:t>
            </a:r>
            <a:r>
              <a:rPr lang="en-US" sz="2400" b="1" dirty="0">
                <a:latin typeface="Times New Roman" panose="02020603050405020304" pitchFamily="18" charset="0"/>
                <a:cs typeface="Times New Roman" panose="02020603050405020304" pitchFamily="18" charset="0"/>
              </a:rPr>
              <a:t>third person</a:t>
            </a:r>
            <a:r>
              <a:rPr lang="en-US" sz="2400" dirty="0">
                <a:latin typeface="Times New Roman" panose="02020603050405020304" pitchFamily="18" charset="0"/>
                <a:cs typeface="Times New Roman" panose="02020603050405020304" pitchFamily="18" charset="0"/>
              </a:rPr>
              <a:t>, think about how you can direct the message to your reader</a:t>
            </a: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Be </a:t>
            </a:r>
            <a:r>
              <a:rPr lang="en-US" sz="2400" b="1" dirty="0">
                <a:latin typeface="Times New Roman" panose="02020603050405020304" pitchFamily="18" charset="0"/>
                <a:cs typeface="Times New Roman" panose="02020603050405020304" pitchFamily="18" charset="0"/>
              </a:rPr>
              <a:t>empathetic</a:t>
            </a:r>
            <a:r>
              <a:rPr lang="en-US" sz="2400" dirty="0">
                <a:latin typeface="Times New Roman" panose="02020603050405020304" pitchFamily="18" charset="0"/>
                <a:cs typeface="Times New Roman" panose="02020603050405020304" pitchFamily="18" charset="0"/>
              </a:rPr>
              <a:t> and try to consider your reader’s needs and point of view</a:t>
            </a:r>
          </a:p>
          <a:p>
            <a:endParaRPr lang="en-US" dirty="0"/>
          </a:p>
        </p:txBody>
      </p:sp>
    </p:spTree>
    <p:extLst>
      <p:ext uri="{BB962C8B-B14F-4D97-AF65-F5344CB8AC3E}">
        <p14:creationId xmlns:p14="http://schemas.microsoft.com/office/powerpoint/2010/main" val="259634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181600"/>
            <a:ext cx="6512511" cy="1143000"/>
          </a:xfrm>
        </p:spPr>
        <p:txBody>
          <a:bodyPr/>
          <a:lstStyle/>
          <a:p>
            <a:pPr algn="ctr"/>
            <a:r>
              <a:rPr lang="en-US" sz="3200" dirty="0">
                <a:latin typeface="Times New Roman" panose="02020603050405020304" pitchFamily="18" charset="0"/>
                <a:cs typeface="Times New Roman" panose="02020603050405020304" pitchFamily="18" charset="0"/>
              </a:rPr>
              <a:t>Positive</a:t>
            </a:r>
            <a:br>
              <a:rPr lang="en-US" dirty="0"/>
            </a:br>
            <a:endParaRPr lang="en-US" dirty="0"/>
          </a:p>
        </p:txBody>
      </p:sp>
      <p:sp>
        <p:nvSpPr>
          <p:cNvPr id="3" name="Content Placeholder 2"/>
          <p:cNvSpPr>
            <a:spLocks noGrp="1"/>
          </p:cNvSpPr>
          <p:nvPr>
            <p:ph sz="quarter" idx="13"/>
          </p:nvPr>
        </p:nvSpPr>
        <p:spPr>
          <a:xfrm>
            <a:off x="457200" y="1066800"/>
            <a:ext cx="8229600" cy="4343400"/>
          </a:xfrm>
        </p:spPr>
        <p:txBody>
          <a:bodyPr>
            <a:normAutofit/>
          </a:bodyPr>
          <a:lstStyle/>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Using a </a:t>
            </a:r>
            <a:r>
              <a:rPr lang="en-US" sz="2400" b="1" dirty="0">
                <a:latin typeface="Times New Roman" panose="02020603050405020304" pitchFamily="18" charset="0"/>
                <a:cs typeface="Times New Roman" panose="02020603050405020304" pitchFamily="18" charset="0"/>
              </a:rPr>
              <a:t>tone</a:t>
            </a:r>
            <a:r>
              <a:rPr lang="en-US" sz="2400" dirty="0">
                <a:latin typeface="Times New Roman" panose="02020603050405020304" pitchFamily="18" charset="0"/>
                <a:cs typeface="Times New Roman" panose="02020603050405020304" pitchFamily="18" charset="0"/>
              </a:rPr>
              <a:t> that encourages a positive interpretation</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Highlight </a:t>
            </a:r>
            <a:r>
              <a:rPr lang="en-US" sz="2400" b="1" dirty="0">
                <a:latin typeface="Times New Roman" panose="02020603050405020304" pitchFamily="18" charset="0"/>
                <a:cs typeface="Times New Roman" panose="02020603050405020304" pitchFamily="18" charset="0"/>
              </a:rPr>
              <a:t>positive information </a:t>
            </a:r>
            <a:r>
              <a:rPr lang="en-US" sz="2400" dirty="0">
                <a:latin typeface="Times New Roman" panose="02020603050405020304" pitchFamily="18" charset="0"/>
                <a:cs typeface="Times New Roman" panose="02020603050405020304" pitchFamily="18" charset="0"/>
              </a:rPr>
              <a:t>by placing it at the beginning or end of the message.</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Where necessary, </a:t>
            </a:r>
            <a:r>
              <a:rPr lang="en-US" sz="2400" b="1" dirty="0">
                <a:latin typeface="Times New Roman" panose="02020603050405020304" pitchFamily="18" charset="0"/>
                <a:cs typeface="Times New Roman" panose="02020603050405020304" pitchFamily="18" charset="0"/>
              </a:rPr>
              <a:t>use repetition </a:t>
            </a:r>
            <a:r>
              <a:rPr lang="en-US" sz="2400" dirty="0">
                <a:latin typeface="Times New Roman" panose="02020603050405020304" pitchFamily="18" charset="0"/>
                <a:cs typeface="Times New Roman" panose="02020603050405020304" pitchFamily="18" charset="0"/>
              </a:rPr>
              <a:t>for </a:t>
            </a:r>
            <a:r>
              <a:rPr lang="en-US" sz="2400" b="1" dirty="0">
                <a:latin typeface="Times New Roman" panose="02020603050405020304" pitchFamily="18" charset="0"/>
                <a:cs typeface="Times New Roman" panose="02020603050405020304" pitchFamily="18" charset="0"/>
              </a:rPr>
              <a:t>emphasizing</a:t>
            </a:r>
            <a:r>
              <a:rPr lang="en-US" sz="2400" dirty="0">
                <a:latin typeface="Times New Roman" panose="02020603050405020304" pitchFamily="18" charset="0"/>
                <a:cs typeface="Times New Roman" panose="02020603050405020304" pitchFamily="18" charset="0"/>
              </a:rPr>
              <a:t> the positive</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17114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334000"/>
            <a:ext cx="6512511" cy="1143000"/>
          </a:xfrm>
        </p:spPr>
        <p:txBody>
          <a:bodyPr/>
          <a:lstStyle/>
          <a:p>
            <a:pPr algn="ctr"/>
            <a:r>
              <a:rPr lang="en-US" sz="3200" dirty="0">
                <a:latin typeface="Times New Roman" panose="02020603050405020304" pitchFamily="18" charset="0"/>
                <a:cs typeface="Times New Roman" panose="02020603050405020304" pitchFamily="18" charset="0"/>
              </a:rPr>
              <a:t>Active</a:t>
            </a: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3"/>
          </p:nvPr>
        </p:nvSpPr>
        <p:spPr>
          <a:xfrm>
            <a:off x="533400" y="1219200"/>
            <a:ext cx="8077200" cy="3886200"/>
          </a:xfrm>
        </p:spPr>
        <p:txBody>
          <a:bodyPr>
            <a:normAutofit/>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Applying the </a:t>
            </a:r>
            <a:r>
              <a:rPr lang="en-US" sz="2400" b="1" dirty="0">
                <a:latin typeface="Times New Roman" panose="02020603050405020304" pitchFamily="18" charset="0"/>
                <a:cs typeface="Times New Roman" panose="02020603050405020304" pitchFamily="18" charset="0"/>
              </a:rPr>
              <a:t>active voice </a:t>
            </a:r>
            <a:r>
              <a:rPr lang="en-US" sz="2400" dirty="0">
                <a:latin typeface="Times New Roman" panose="02020603050405020304" pitchFamily="18" charset="0"/>
                <a:cs typeface="Times New Roman" panose="02020603050405020304" pitchFamily="18" charset="0"/>
              </a:rPr>
              <a:t>to focus on the “doer”</a:t>
            </a: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Use the active voice most of the time to be more emphatic and concise.</a:t>
            </a: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Choose the </a:t>
            </a:r>
            <a:r>
              <a:rPr lang="en-US" sz="2400" b="1" dirty="0">
                <a:latin typeface="Times New Roman" panose="02020603050405020304" pitchFamily="18" charset="0"/>
                <a:cs typeface="Times New Roman" panose="02020603050405020304" pitchFamily="18" charset="0"/>
              </a:rPr>
              <a:t>passive voice </a:t>
            </a:r>
            <a:r>
              <a:rPr lang="en-US" sz="2400" dirty="0">
                <a:latin typeface="Times New Roman" panose="02020603050405020304" pitchFamily="18" charset="0"/>
                <a:cs typeface="Times New Roman" panose="02020603050405020304" pitchFamily="18" charset="0"/>
              </a:rPr>
              <a:t>if you wish to de-emphasize (or don’t know)  the identity of the “doer.”</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095253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562600"/>
            <a:ext cx="6512511" cy="685800"/>
          </a:xfrm>
        </p:spPr>
        <p:txBody>
          <a:bodyPr/>
          <a:lstStyle/>
          <a:p>
            <a:pPr algn="ctr"/>
            <a:r>
              <a:rPr lang="en-US" sz="3200" dirty="0">
                <a:latin typeface="Times New Roman" panose="02020603050405020304" pitchFamily="18" charset="0"/>
                <a:cs typeface="Times New Roman" panose="02020603050405020304" pitchFamily="18" charset="0"/>
              </a:rPr>
              <a:t>Unified</a:t>
            </a:r>
            <a:br>
              <a:rPr lang="en-US" dirty="0"/>
            </a:br>
            <a:endParaRPr lang="en-US" dirty="0"/>
          </a:p>
        </p:txBody>
      </p:sp>
      <p:sp>
        <p:nvSpPr>
          <p:cNvPr id="3" name="Content Placeholder 2"/>
          <p:cNvSpPr>
            <a:spLocks noGrp="1"/>
          </p:cNvSpPr>
          <p:nvPr>
            <p:ph sz="quarter" idx="13"/>
          </p:nvPr>
        </p:nvSpPr>
        <p:spPr>
          <a:xfrm>
            <a:off x="457200" y="731520"/>
            <a:ext cx="8305800" cy="4678680"/>
          </a:xfrm>
        </p:spPr>
        <p:txBody>
          <a:bodyPr>
            <a:normAutofit/>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Including only information </a:t>
            </a:r>
            <a:r>
              <a:rPr lang="en-US" sz="2400" b="1" dirty="0">
                <a:latin typeface="Times New Roman" panose="02020603050405020304" pitchFamily="18" charset="0"/>
                <a:cs typeface="Times New Roman" panose="02020603050405020304" pitchFamily="18" charset="0"/>
              </a:rPr>
              <a:t>related </a:t>
            </a:r>
            <a:r>
              <a:rPr lang="en-US" sz="2400" dirty="0">
                <a:latin typeface="Times New Roman" panose="02020603050405020304" pitchFamily="18" charset="0"/>
                <a:cs typeface="Times New Roman" panose="02020603050405020304" pitchFamily="18" charset="0"/>
              </a:rPr>
              <a:t>to the main message</a:t>
            </a: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Ensure all ideas in the document relate to the overall purpose</a:t>
            </a: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Eliminate </a:t>
            </a:r>
            <a:r>
              <a:rPr lang="en-US" sz="2400" b="1" dirty="0">
                <a:latin typeface="Times New Roman" panose="02020603050405020304" pitchFamily="18" charset="0"/>
                <a:cs typeface="Times New Roman" panose="02020603050405020304" pitchFamily="18" charset="0"/>
              </a:rPr>
              <a:t>unnecessary details</a:t>
            </a: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Clearly indicate how ideas within sentences relate to one another</a:t>
            </a:r>
          </a:p>
          <a:p>
            <a:pPr algn="just">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Check that paragraphs do not contain more than one central idea</a:t>
            </a:r>
          </a:p>
          <a:p>
            <a:endParaRPr lang="en-US" dirty="0"/>
          </a:p>
        </p:txBody>
      </p:sp>
    </p:spTree>
    <p:extLst>
      <p:ext uri="{BB962C8B-B14F-4D97-AF65-F5344CB8AC3E}">
        <p14:creationId xmlns:p14="http://schemas.microsoft.com/office/powerpoint/2010/main" val="34773057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28800" y="5181600"/>
            <a:ext cx="6512511" cy="1143000"/>
          </a:xfrm>
        </p:spPr>
        <p:txBody>
          <a:bodyPr/>
          <a:lstStyle/>
          <a:p>
            <a:pPr algn="ctr"/>
            <a:r>
              <a:rPr lang="en-US" sz="3200" dirty="0">
                <a:latin typeface="Times New Roman" panose="02020603050405020304" pitchFamily="18" charset="0"/>
                <a:cs typeface="Times New Roman" panose="02020603050405020304" pitchFamily="18" charset="0"/>
              </a:rPr>
              <a:t>Mechanically sound</a:t>
            </a:r>
            <a:br>
              <a:rPr lang="en-US" dirty="0"/>
            </a:br>
            <a:endParaRPr lang="en-US" dirty="0"/>
          </a:p>
        </p:txBody>
      </p:sp>
      <p:sp>
        <p:nvSpPr>
          <p:cNvPr id="3" name="Content Placeholder 2"/>
          <p:cNvSpPr>
            <a:spLocks noGrp="1"/>
          </p:cNvSpPr>
          <p:nvPr>
            <p:ph sz="quarter" idx="13"/>
          </p:nvPr>
        </p:nvSpPr>
        <p:spPr>
          <a:xfrm>
            <a:off x="533400" y="731520"/>
            <a:ext cx="5181600" cy="4069080"/>
          </a:xfrm>
        </p:spPr>
        <p:txBody>
          <a:bodyPr>
            <a:normAutofit/>
          </a:bodyPr>
          <a:lstStyle/>
          <a:p>
            <a:pPr>
              <a:buFont typeface="Wingdings" panose="05000000000000000000" pitchFamily="2" charset="2"/>
              <a:buChar char="q"/>
            </a:pPr>
            <a:r>
              <a:rPr lang="en-US" sz="2400" b="1" dirty="0"/>
              <a:t>Graphical representation of your ideas</a:t>
            </a:r>
            <a:r>
              <a:rPr lang="en-US" sz="2400" dirty="0"/>
              <a:t>:</a:t>
            </a:r>
          </a:p>
          <a:p>
            <a:pPr marL="45720" indent="0">
              <a:buNone/>
            </a:pPr>
            <a:endParaRPr lang="en-US" dirty="0"/>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Back bone of your laws  and ideas</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Helps in brief description</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Necessary for argument research paper</a:t>
            </a:r>
          </a:p>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 For efficient illustration</a:t>
            </a:r>
          </a:p>
          <a:p>
            <a:pPr>
              <a:buFont typeface="Wingdings" panose="05000000000000000000" pitchFamily="2" charset="2"/>
              <a:buChar char="§"/>
            </a:pPr>
            <a:endParaRPr lang="en-US" dirty="0"/>
          </a:p>
        </p:txBody>
      </p:sp>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838200"/>
            <a:ext cx="2627313" cy="43132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1401175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sz="quarter" idx="13"/>
          </p:nvPr>
        </p:nvSpPr>
        <p:spPr>
          <a:xfrm>
            <a:off x="533400" y="731520"/>
            <a:ext cx="5105400" cy="5059680"/>
          </a:xfrm>
        </p:spPr>
        <p:txBody>
          <a:bodyPr/>
          <a:lstStyle/>
          <a:p>
            <a:pPr>
              <a:buFont typeface="Wingdings" panose="05000000000000000000" pitchFamily="2" charset="2"/>
              <a:buChar char="q"/>
            </a:pPr>
            <a:r>
              <a:rPr lang="en-US" sz="2400" b="1" dirty="0"/>
              <a:t>Mathematical proofs</a:t>
            </a:r>
          </a:p>
          <a:p>
            <a:pPr marL="45720" indent="0">
              <a:buNone/>
            </a:pPr>
            <a:endParaRPr lang="en-US" sz="2400" b="1" dirty="0"/>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Mathematics is the mother of all sciences</a:t>
            </a:r>
          </a:p>
          <a:p>
            <a:pPr>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Visual</a:t>
            </a:r>
            <a:r>
              <a:rPr lang="en-US" sz="2400" dirty="0">
                <a:latin typeface="Times New Roman" panose="02020603050405020304" pitchFamily="18" charset="0"/>
                <a:cs typeface="Times New Roman" panose="02020603050405020304" pitchFamily="18" charset="0"/>
              </a:rPr>
              <a:t> background of your ideas.</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Importance of </a:t>
            </a:r>
            <a:r>
              <a:rPr lang="en-US" sz="2400" b="1" dirty="0">
                <a:latin typeface="Times New Roman" panose="02020603050405020304" pitchFamily="18" charset="0"/>
                <a:cs typeface="Times New Roman" panose="02020603050405020304" pitchFamily="18" charset="0"/>
              </a:rPr>
              <a:t>calculations</a:t>
            </a:r>
            <a:r>
              <a:rPr lang="en-US" sz="2400" dirty="0">
                <a:latin typeface="Times New Roman" panose="02020603050405020304" pitchFamily="18" charset="0"/>
                <a:cs typeface="Times New Roman" panose="02020603050405020304" pitchFamily="18" charset="0"/>
              </a:rPr>
              <a:t> and </a:t>
            </a:r>
            <a:r>
              <a:rPr lang="en-US" sz="2400" b="1" dirty="0">
                <a:latin typeface="Times New Roman" panose="02020603050405020304" pitchFamily="18" charset="0"/>
                <a:cs typeface="Times New Roman" panose="02020603050405020304" pitchFamily="18" charset="0"/>
              </a:rPr>
              <a:t>measurements</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Approach to </a:t>
            </a:r>
            <a:r>
              <a:rPr lang="en-US" sz="2400" b="1" dirty="0">
                <a:latin typeface="Times New Roman" panose="02020603050405020304" pitchFamily="18" charset="0"/>
                <a:cs typeface="Times New Roman" panose="02020603050405020304" pitchFamily="18" charset="0"/>
              </a:rPr>
              <a:t>approximate</a:t>
            </a:r>
            <a:r>
              <a:rPr lang="en-US" sz="2400" dirty="0">
                <a:latin typeface="Times New Roman" panose="02020603050405020304" pitchFamily="18" charset="0"/>
                <a:cs typeface="Times New Roman" panose="02020603050405020304" pitchFamily="18" charset="0"/>
              </a:rPr>
              <a:t> answer</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Provide a </a:t>
            </a:r>
            <a:r>
              <a:rPr lang="en-US" sz="2400" b="1" dirty="0">
                <a:latin typeface="Times New Roman" panose="02020603050405020304" pitchFamily="18" charset="0"/>
                <a:cs typeface="Times New Roman" panose="02020603050405020304" pitchFamily="18" charset="0"/>
              </a:rPr>
              <a:t>hypothetical path-way</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US" dirty="0"/>
          </a:p>
        </p:txBody>
      </p:sp>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73436" y="838200"/>
            <a:ext cx="3048000" cy="5419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18920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05000" y="4800600"/>
            <a:ext cx="6512511" cy="1295400"/>
          </a:xfrm>
        </p:spPr>
        <p:txBody>
          <a:bodyPr/>
          <a:lstStyle/>
          <a:p>
            <a:pPr algn="ctr"/>
            <a:r>
              <a:rPr lang="en-US" sz="3200" dirty="0">
                <a:latin typeface="Times New Roman" panose="02020603050405020304" pitchFamily="18" charset="0"/>
                <a:cs typeface="Times New Roman" panose="02020603050405020304" pitchFamily="18" charset="0"/>
              </a:rPr>
              <a:t>Proof Reading</a:t>
            </a:r>
          </a:p>
        </p:txBody>
      </p:sp>
      <p:sp>
        <p:nvSpPr>
          <p:cNvPr id="3" name="Content Placeholder 2"/>
          <p:cNvSpPr>
            <a:spLocks noGrp="1"/>
          </p:cNvSpPr>
          <p:nvPr>
            <p:ph sz="quarter" idx="13"/>
          </p:nvPr>
        </p:nvSpPr>
        <p:spPr>
          <a:xfrm>
            <a:off x="685800" y="838200"/>
            <a:ext cx="5334000" cy="3779520"/>
          </a:xfrm>
        </p:spPr>
        <p:txBody>
          <a:bodyPr>
            <a:normAutofit/>
          </a:bodyPr>
          <a:lstStyle/>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Avoid mistakes</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Avoid misdealing and misunderstanding</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Different strategies for proof reading</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Proof reader should be a technical writer</a:t>
            </a:r>
          </a:p>
          <a:p>
            <a:endParaRPr lang="en-US" sz="2400" dirty="0">
              <a:latin typeface="Times New Roman" panose="02020603050405020304" pitchFamily="18" charset="0"/>
              <a:cs typeface="Times New Roman" panose="02020603050405020304" pitchFamily="18" charset="0"/>
            </a:endParaRPr>
          </a:p>
          <a:p>
            <a:endParaRPr lang="en-US" dirty="0"/>
          </a:p>
        </p:txBody>
      </p:sp>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800" y="990600"/>
            <a:ext cx="2359025" cy="4664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56865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410200"/>
            <a:ext cx="6512511" cy="1066800"/>
          </a:xfrm>
        </p:spPr>
        <p:txBody>
          <a:bodyPr/>
          <a:lstStyle/>
          <a:p>
            <a:pPr algn="ctr"/>
            <a:r>
              <a:rPr lang="en-US" sz="3200" dirty="0">
                <a:latin typeface="Times New Roman" panose="02020603050405020304" pitchFamily="18" charset="0"/>
                <a:cs typeface="Times New Roman" panose="02020603050405020304" pitchFamily="18" charset="0"/>
              </a:rPr>
              <a:t>ELEMENTS OF TECHNICAL WRITINGS </a:t>
            </a:r>
          </a:p>
        </p:txBody>
      </p:sp>
      <p:sp>
        <p:nvSpPr>
          <p:cNvPr id="3" name="Content Placeholder 2"/>
          <p:cNvSpPr>
            <a:spLocks noGrp="1"/>
          </p:cNvSpPr>
          <p:nvPr>
            <p:ph sz="quarter" idx="13"/>
          </p:nvPr>
        </p:nvSpPr>
        <p:spPr>
          <a:xfrm>
            <a:off x="1143000" y="304800"/>
            <a:ext cx="6400800" cy="4953000"/>
          </a:xfrm>
        </p:spPr>
        <p:txBody>
          <a:bodyPr>
            <a:normAutofit/>
          </a:bodyPr>
          <a:lstStyle/>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Background of study</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Statement of the problem</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Significance of the study</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Limitation of the study</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Definition of terms</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Methodology</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Organization</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Supporting material</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74567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562600"/>
            <a:ext cx="6512511" cy="762000"/>
          </a:xfrm>
        </p:spPr>
        <p:txBody>
          <a:bodyPr/>
          <a:lstStyle/>
          <a:p>
            <a:pPr algn="ctr"/>
            <a:r>
              <a:rPr lang="en-US" sz="3200" dirty="0">
                <a:latin typeface="Times New Roman" panose="02020603050405020304" pitchFamily="18" charset="0"/>
                <a:cs typeface="Times New Roman" panose="02020603050405020304" pitchFamily="18" charset="0"/>
              </a:rPr>
              <a:t>References</a:t>
            </a:r>
          </a:p>
        </p:txBody>
      </p:sp>
      <p:sp>
        <p:nvSpPr>
          <p:cNvPr id="3" name="Content Placeholder 2"/>
          <p:cNvSpPr>
            <a:spLocks noGrp="1"/>
          </p:cNvSpPr>
          <p:nvPr>
            <p:ph sz="quarter" idx="13"/>
          </p:nvPr>
        </p:nvSpPr>
        <p:spPr>
          <a:xfrm>
            <a:off x="609600" y="731520"/>
            <a:ext cx="5257800" cy="4297680"/>
          </a:xfrm>
        </p:spPr>
        <p:txBody>
          <a:bodyPr>
            <a:normAutofit/>
          </a:bodyPr>
          <a:lstStyle/>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Contribution of  </a:t>
            </a:r>
            <a:r>
              <a:rPr lang="en-US" sz="2400" b="1" dirty="0">
                <a:latin typeface="Times New Roman" panose="02020603050405020304" pitchFamily="18" charset="0"/>
                <a:cs typeface="Times New Roman" panose="02020603050405020304" pitchFamily="18" charset="0"/>
              </a:rPr>
              <a:t>other</a:t>
            </a:r>
            <a:r>
              <a:rPr lang="en-US" sz="2400" dirty="0">
                <a:latin typeface="Times New Roman" panose="02020603050405020304" pitchFamily="18" charset="0"/>
                <a:cs typeface="Times New Roman" panose="02020603050405020304" pitchFamily="18" charset="0"/>
              </a:rPr>
              <a:t> people on specified topics</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Importance of the </a:t>
            </a:r>
            <a:r>
              <a:rPr lang="en-US" sz="2400" b="1" dirty="0">
                <a:latin typeface="Times New Roman" panose="02020603050405020304" pitchFamily="18" charset="0"/>
                <a:cs typeface="Times New Roman" panose="02020603050405020304" pitchFamily="18" charset="0"/>
              </a:rPr>
              <a:t>foot notes</a:t>
            </a:r>
          </a:p>
          <a:p>
            <a:pPr>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Plagiarism</a:t>
            </a:r>
          </a:p>
          <a:p>
            <a:pPr>
              <a:buFont typeface="Wingdings" panose="05000000000000000000" pitchFamily="2" charset="2"/>
              <a:buChar char="§"/>
            </a:pPr>
            <a:r>
              <a:rPr lang="en-US" sz="2400" b="1" dirty="0">
                <a:latin typeface="Times New Roman" panose="02020603050405020304" pitchFamily="18" charset="0"/>
                <a:cs typeface="Times New Roman" panose="02020603050405020304" pitchFamily="18" charset="0"/>
              </a:rPr>
              <a:t>Resources</a:t>
            </a:r>
            <a:r>
              <a:rPr lang="en-US" sz="2400" dirty="0">
                <a:latin typeface="Times New Roman" panose="02020603050405020304" pitchFamily="18" charset="0"/>
                <a:cs typeface="Times New Roman" panose="02020603050405020304" pitchFamily="18" charset="0"/>
              </a:rPr>
              <a:t> include books, foot notes, general articles, personal experience, reference within a same resource and previous research</a:t>
            </a:r>
          </a:p>
          <a:p>
            <a:endParaRPr lang="en-US" sz="2400" dirty="0">
              <a:latin typeface="Times New Roman" panose="02020603050405020304" pitchFamily="18" charset="0"/>
              <a:cs typeface="Times New Roman" panose="02020603050405020304" pitchFamily="18" charset="0"/>
            </a:endParaRPr>
          </a:p>
        </p:txBody>
      </p:sp>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71381" y="914400"/>
            <a:ext cx="2493963" cy="4932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927146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257800"/>
            <a:ext cx="6512511" cy="914400"/>
          </a:xfrm>
        </p:spPr>
        <p:txBody>
          <a:bodyPr/>
          <a:lstStyle/>
          <a:p>
            <a:pPr algn="ctr"/>
            <a:r>
              <a:rPr lang="en-US" sz="3200" dirty="0">
                <a:latin typeface="Times New Roman" panose="02020603050405020304" pitchFamily="18" charset="0"/>
                <a:cs typeface="Times New Roman" panose="02020603050405020304" pitchFamily="18" charset="0"/>
              </a:rPr>
              <a:t>Accuracy</a:t>
            </a:r>
          </a:p>
        </p:txBody>
      </p:sp>
      <p:sp>
        <p:nvSpPr>
          <p:cNvPr id="3" name="Content Placeholder 2"/>
          <p:cNvSpPr>
            <a:spLocks noGrp="1"/>
          </p:cNvSpPr>
          <p:nvPr>
            <p:ph sz="quarter" idx="13"/>
          </p:nvPr>
        </p:nvSpPr>
        <p:spPr>
          <a:xfrm>
            <a:off x="228601" y="381000"/>
            <a:ext cx="4267200" cy="3962400"/>
          </a:xfrm>
        </p:spPr>
        <p:txBody>
          <a:bodyPr>
            <a:normAutofit/>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This means to not only be careful to </a:t>
            </a:r>
            <a:r>
              <a:rPr lang="en-US" sz="2400" b="1" dirty="0">
                <a:latin typeface="Times New Roman" panose="02020603050405020304" pitchFamily="18" charset="0"/>
                <a:cs typeface="Times New Roman" panose="02020603050405020304" pitchFamily="18" charset="0"/>
              </a:rPr>
              <a:t>avoid errors </a:t>
            </a:r>
            <a:r>
              <a:rPr lang="en-US" sz="2400" dirty="0">
                <a:latin typeface="Times New Roman" panose="02020603050405020304" pitchFamily="18" charset="0"/>
                <a:cs typeface="Times New Roman" panose="02020603050405020304" pitchFamily="18" charset="0"/>
              </a:rPr>
              <a:t>in recording facts; it also means freedom from bias or subjectivity.  If readers suspect you are </a:t>
            </a:r>
            <a:r>
              <a:rPr lang="en-US" sz="2400" b="1" dirty="0">
                <a:latin typeface="Times New Roman" panose="02020603050405020304" pitchFamily="18" charset="0"/>
                <a:cs typeface="Times New Roman" panose="02020603050405020304" pitchFamily="18" charset="0"/>
              </a:rPr>
              <a:t>slanting information </a:t>
            </a:r>
            <a:r>
              <a:rPr lang="en-US" sz="2400" dirty="0">
                <a:latin typeface="Times New Roman" panose="02020603050405020304" pitchFamily="18" charset="0"/>
                <a:cs typeface="Times New Roman" panose="02020603050405020304" pitchFamily="18" charset="0"/>
              </a:rPr>
              <a:t>by overstating the significance of a particular point, they have every right to doubt the validity of the entire document.</a:t>
            </a:r>
          </a:p>
          <a:p>
            <a:pPr>
              <a:buFont typeface="Wingdings" panose="05000000000000000000" pitchFamily="2" charset="2"/>
              <a:buChar char="§"/>
            </a:pPr>
            <a:endParaRPr lang="en-US" dirty="0"/>
          </a:p>
        </p:txBody>
      </p:sp>
      <p:pic>
        <p:nvPicPr>
          <p:cNvPr id="153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11713" y="533400"/>
            <a:ext cx="4332287" cy="7315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0615014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486400"/>
            <a:ext cx="6512511" cy="990600"/>
          </a:xfrm>
        </p:spPr>
        <p:txBody>
          <a:bodyPr/>
          <a:lstStyle/>
          <a:p>
            <a:pPr algn="ctr"/>
            <a:r>
              <a:rPr lang="en-US" sz="3200" dirty="0">
                <a:latin typeface="Times New Roman" panose="02020603050405020304" pitchFamily="18" charset="0"/>
                <a:cs typeface="Times New Roman" panose="02020603050405020304" pitchFamily="18" charset="0"/>
              </a:rPr>
              <a:t>RULES TO BE FOLLOWED</a:t>
            </a:r>
          </a:p>
        </p:txBody>
      </p:sp>
      <p:sp>
        <p:nvSpPr>
          <p:cNvPr id="3" name="Content Placeholder 2"/>
          <p:cNvSpPr>
            <a:spLocks noGrp="1"/>
          </p:cNvSpPr>
          <p:nvPr>
            <p:ph sz="quarter" idx="13"/>
          </p:nvPr>
        </p:nvSpPr>
        <p:spPr>
          <a:xfrm>
            <a:off x="533400" y="990600"/>
            <a:ext cx="5257800" cy="4038600"/>
          </a:xfrm>
        </p:spPr>
        <p:txBody>
          <a:bodyPr/>
          <a:lstStyle/>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Always use </a:t>
            </a:r>
            <a:r>
              <a:rPr lang="en-US" sz="2400" b="1" dirty="0">
                <a:latin typeface="Times New Roman" panose="02020603050405020304" pitchFamily="18" charset="0"/>
                <a:cs typeface="Times New Roman" panose="02020603050405020304" pitchFamily="18" charset="0"/>
              </a:rPr>
              <a:t>normal</a:t>
            </a:r>
            <a:r>
              <a:rPr lang="en-US" sz="2400" dirty="0">
                <a:latin typeface="Times New Roman" panose="02020603050405020304" pitchFamily="18" charset="0"/>
                <a:cs typeface="Times New Roman" panose="02020603050405020304" pitchFamily="18" charset="0"/>
              </a:rPr>
              <a:t> language</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Avoid </a:t>
            </a:r>
            <a:r>
              <a:rPr lang="en-US" sz="2400" b="1" dirty="0">
                <a:latin typeface="Times New Roman" panose="02020603050405020304" pitchFamily="18" charset="0"/>
                <a:cs typeface="Times New Roman" panose="02020603050405020304" pitchFamily="18" charset="0"/>
              </a:rPr>
              <a:t>unnecessary</a:t>
            </a:r>
            <a:r>
              <a:rPr lang="en-US" sz="2400" dirty="0">
                <a:latin typeface="Times New Roman" panose="02020603050405020304" pitchFamily="18" charset="0"/>
                <a:cs typeface="Times New Roman" panose="02020603050405020304" pitchFamily="18" charset="0"/>
              </a:rPr>
              <a:t> proverbs and sentences</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Always </a:t>
            </a:r>
            <a:r>
              <a:rPr lang="en-US" sz="2400" b="1" dirty="0">
                <a:latin typeface="Times New Roman" panose="02020603050405020304" pitchFamily="18" charset="0"/>
                <a:cs typeface="Times New Roman" panose="02020603050405020304" pitchFamily="18" charset="0"/>
              </a:rPr>
              <a:t>focus</a:t>
            </a:r>
            <a:r>
              <a:rPr lang="en-US" sz="2400" dirty="0">
                <a:latin typeface="Times New Roman" panose="02020603050405020304" pitchFamily="18" charset="0"/>
                <a:cs typeface="Times New Roman" panose="02020603050405020304" pitchFamily="18" charset="0"/>
              </a:rPr>
              <a:t> the reader to exact point</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Strictly </a:t>
            </a:r>
            <a:r>
              <a:rPr lang="en-US" sz="2400" b="1" dirty="0">
                <a:latin typeface="Times New Roman" panose="02020603050405020304" pitchFamily="18" charset="0"/>
                <a:cs typeface="Times New Roman" panose="02020603050405020304" pitchFamily="18" charset="0"/>
              </a:rPr>
              <a:t>bound</a:t>
            </a:r>
            <a:r>
              <a:rPr lang="en-US" sz="2400" dirty="0">
                <a:latin typeface="Times New Roman" panose="02020603050405020304" pitchFamily="18" charset="0"/>
                <a:cs typeface="Times New Roman" panose="02020603050405020304" pitchFamily="18" charset="0"/>
              </a:rPr>
              <a:t> to your point of view</a:t>
            </a:r>
          </a:p>
          <a:p>
            <a:pPr>
              <a:buFont typeface="Wingdings" panose="05000000000000000000" pitchFamily="2" charset="2"/>
              <a:buChar char="§"/>
            </a:pPr>
            <a:endParaRPr lang="en-US" dirty="0"/>
          </a:p>
          <a:p>
            <a:endParaRPr lang="en-US" dirty="0"/>
          </a:p>
        </p:txBody>
      </p:sp>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9800" y="1066800"/>
            <a:ext cx="2971800" cy="383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04066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257800"/>
            <a:ext cx="6512511" cy="1066800"/>
          </a:xfrm>
        </p:spPr>
        <p:txBody>
          <a:bodyPr/>
          <a:lstStyle/>
          <a:p>
            <a:pPr algn="ctr"/>
            <a:r>
              <a:rPr lang="en-US" sz="3200" dirty="0">
                <a:latin typeface="Times New Roman" panose="02020603050405020304" pitchFamily="18" charset="0"/>
                <a:cs typeface="Times New Roman" panose="02020603050405020304" pitchFamily="18" charset="0"/>
              </a:rPr>
              <a:t>BACKGROUND OF STUDY</a:t>
            </a:r>
            <a:br>
              <a:rPr lang="en-US" dirty="0"/>
            </a:br>
            <a:endParaRPr lang="en-US" dirty="0"/>
          </a:p>
        </p:txBody>
      </p:sp>
      <p:sp>
        <p:nvSpPr>
          <p:cNvPr id="3" name="Content Placeholder 2"/>
          <p:cNvSpPr>
            <a:spLocks noGrp="1"/>
          </p:cNvSpPr>
          <p:nvPr>
            <p:ph sz="quarter" idx="13"/>
          </p:nvPr>
        </p:nvSpPr>
        <p:spPr/>
        <p:txBody>
          <a:bodyPr>
            <a:normAutofit/>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Background information identifies and describes </a:t>
            </a:r>
            <a:r>
              <a:rPr lang="en-US" sz="2400" b="1" dirty="0">
                <a:latin typeface="Times New Roman" panose="02020603050405020304" pitchFamily="18" charset="0"/>
                <a:cs typeface="Times New Roman" panose="02020603050405020304" pitchFamily="18" charset="0"/>
              </a:rPr>
              <a:t>the history and nature of a well-defined research problem</a:t>
            </a:r>
            <a:r>
              <a:rPr lang="en-US" sz="2400" dirty="0">
                <a:latin typeface="Times New Roman" panose="02020603050405020304" pitchFamily="18" charset="0"/>
                <a:cs typeface="Times New Roman" panose="02020603050405020304" pitchFamily="18" charset="0"/>
              </a:rPr>
              <a:t> with reference to the existing literature. The background information should indicate the root of the problem being studied, its scope, and the extent to which previous studies have successfully investigated the problem, noting, in particular, where gaps exist that your study attempts to address.</a:t>
            </a:r>
          </a:p>
          <a:p>
            <a:endParaRPr lang="en-US" dirty="0"/>
          </a:p>
        </p:txBody>
      </p:sp>
    </p:spTree>
    <p:extLst>
      <p:ext uri="{BB962C8B-B14F-4D97-AF65-F5344CB8AC3E}">
        <p14:creationId xmlns:p14="http://schemas.microsoft.com/office/powerpoint/2010/main" val="4089894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334000"/>
            <a:ext cx="6512511" cy="990600"/>
          </a:xfrm>
        </p:spPr>
        <p:txBody>
          <a:bodyPr/>
          <a:lstStyle/>
          <a:p>
            <a:pPr algn="ctr"/>
            <a:r>
              <a:rPr lang="en-US" sz="3200" dirty="0">
                <a:latin typeface="Times New Roman" panose="02020603050405020304" pitchFamily="18" charset="0"/>
                <a:cs typeface="Times New Roman" panose="02020603050405020304" pitchFamily="18" charset="0"/>
              </a:rPr>
              <a:t>STATEMENT OF PROBLEM</a:t>
            </a: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3"/>
          </p:nvPr>
        </p:nvSpPr>
        <p:spPr/>
        <p:txBody>
          <a:bodyPr>
            <a:normAutofit/>
          </a:bodyPr>
          <a:lstStyle/>
          <a:p>
            <a:pPr algn="just">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A problem statement is a brief piece of writing that usually comes at the beginning of a report or proposal to </a:t>
            </a:r>
            <a:r>
              <a:rPr lang="en-US" sz="2400" b="1" dirty="0">
                <a:latin typeface="Times New Roman" panose="02020603050405020304" pitchFamily="18" charset="0"/>
                <a:cs typeface="Times New Roman" panose="02020603050405020304" pitchFamily="18" charset="0"/>
              </a:rPr>
              <a:t>explain the problem or issue </a:t>
            </a:r>
            <a:r>
              <a:rPr lang="en-US" sz="2400" dirty="0">
                <a:latin typeface="Times New Roman" panose="02020603050405020304" pitchFamily="18" charset="0"/>
                <a:cs typeface="Times New Roman" panose="02020603050405020304" pitchFamily="18" charset="0"/>
              </a:rPr>
              <a:t>the document is addressing to the reader. In general, a problem statement will outline the basic facts of the problem, explain why the problem matters, and pinpoint a solution as quickly and directly as possible. </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02830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410200"/>
            <a:ext cx="6512511" cy="838200"/>
          </a:xfrm>
        </p:spPr>
        <p:txBody>
          <a:bodyPr/>
          <a:lstStyle/>
          <a:p>
            <a:pPr algn="ctr"/>
            <a:r>
              <a:rPr lang="en-US" sz="3200" dirty="0">
                <a:latin typeface="Times New Roman" panose="02020603050405020304" pitchFamily="18" charset="0"/>
                <a:cs typeface="Times New Roman" panose="02020603050405020304" pitchFamily="18" charset="0"/>
              </a:rPr>
              <a:t>SIGNIFICANCE OF STUDY</a:t>
            </a:r>
            <a:br>
              <a:rPr lang="en-US" sz="3200" dirty="0">
                <a:latin typeface="Times New Roman" panose="02020603050405020304" pitchFamily="18" charset="0"/>
                <a:cs typeface="Times New Roman" panose="02020603050405020304" pitchFamily="18" charset="0"/>
              </a:rPr>
            </a:br>
            <a:br>
              <a:rPr lang="en-US" sz="3200" dirty="0">
                <a:latin typeface="Times New Roman" panose="02020603050405020304" pitchFamily="18"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sz="quarter" idx="13"/>
          </p:nvPr>
        </p:nvSpPr>
        <p:spPr>
          <a:xfrm>
            <a:off x="609600" y="731520"/>
            <a:ext cx="7696200" cy="4221480"/>
          </a:xfrm>
        </p:spPr>
        <p:txBody>
          <a:bodyPr>
            <a:normAutofit/>
          </a:bodyPr>
          <a:lstStyle/>
          <a:p>
            <a:pPr>
              <a:buFont typeface="Wingdings" panose="05000000000000000000" pitchFamily="2" charset="2"/>
              <a:buChar char="§"/>
            </a:pPr>
            <a:r>
              <a:rPr lang="en-US" dirty="0"/>
              <a:t> </a:t>
            </a:r>
            <a:r>
              <a:rPr lang="en-US" sz="2400" dirty="0">
                <a:latin typeface="Times New Roman" panose="02020603050405020304" pitchFamily="18" charset="0"/>
                <a:cs typeface="Times New Roman" panose="02020603050405020304" pitchFamily="18" charset="0"/>
              </a:rPr>
              <a:t>May resolve theoretical questions in your area</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 May develop better theoretical models in your area</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 May influence public policy</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 May change the way people do their jobs in a particular          field, or may change the way people live</a:t>
            </a: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044596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410200"/>
            <a:ext cx="6512511" cy="914400"/>
          </a:xfrm>
        </p:spPr>
        <p:txBody>
          <a:bodyPr/>
          <a:lstStyle/>
          <a:p>
            <a:pPr algn="ctr"/>
            <a:r>
              <a:rPr lang="en-US" sz="3200" dirty="0">
                <a:latin typeface="Times New Roman" panose="02020603050405020304" pitchFamily="18" charset="0"/>
                <a:cs typeface="Times New Roman" panose="02020603050405020304" pitchFamily="18" charset="0"/>
              </a:rPr>
              <a:t>LIMITATIONS OF STUDY </a:t>
            </a:r>
          </a:p>
        </p:txBody>
      </p:sp>
      <p:pic>
        <p:nvPicPr>
          <p:cNvPr id="1026" name="Picture 2"/>
          <p:cNvPicPr>
            <a:picLocks noGrp="1" noChangeAspect="1" noChangeArrowheads="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762000" y="533400"/>
            <a:ext cx="4084674" cy="823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1905000"/>
            <a:ext cx="4084637"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3422073"/>
            <a:ext cx="4084637"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244258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5029200"/>
            <a:ext cx="6512511" cy="1066800"/>
          </a:xfrm>
        </p:spPr>
        <p:txBody>
          <a:bodyPr/>
          <a:lstStyle/>
          <a:p>
            <a:pPr algn="ctr"/>
            <a:r>
              <a:rPr lang="en-US" sz="3200" dirty="0">
                <a:latin typeface="Times New Roman" panose="02020603050405020304" pitchFamily="18" charset="0"/>
                <a:cs typeface="Times New Roman" panose="02020603050405020304" pitchFamily="18" charset="0"/>
              </a:rPr>
              <a:t>DEFINITIONS OF TERMS</a:t>
            </a:r>
            <a:br>
              <a:rPr lang="en-US" dirty="0"/>
            </a:br>
            <a:endParaRPr lang="en-US" dirty="0"/>
          </a:p>
        </p:txBody>
      </p:sp>
      <p:sp>
        <p:nvSpPr>
          <p:cNvPr id="3" name="Content Placeholder 2"/>
          <p:cNvSpPr>
            <a:spLocks noGrp="1"/>
          </p:cNvSpPr>
          <p:nvPr>
            <p:ph sz="quarter" idx="13"/>
          </p:nvPr>
        </p:nvSpPr>
        <p:spPr/>
        <p:txBody>
          <a:bodyPr>
            <a:normAutofit/>
          </a:bodyPr>
          <a:lstStyle/>
          <a:p>
            <a:pPr>
              <a:buFont typeface="Wingdings" panose="05000000000000000000" pitchFamily="2" charset="2"/>
              <a:buChar char="q"/>
            </a:pPr>
            <a:r>
              <a:rPr lang="en-US" sz="2400" dirty="0">
                <a:latin typeface="Times New Roman" panose="02020603050405020304" pitchFamily="18" charset="0"/>
                <a:cs typeface="Times New Roman" panose="02020603050405020304" pitchFamily="18" charset="0"/>
              </a:rPr>
              <a:t>Every scientific term should be well defined</a:t>
            </a:r>
          </a:p>
          <a:p>
            <a:pPr marL="45720" indent="0">
              <a:buNone/>
            </a:pPr>
            <a:r>
              <a:rPr lang="en-US" sz="2400" dirty="0">
                <a:latin typeface="Times New Roman" panose="02020603050405020304" pitchFamily="18" charset="0"/>
                <a:cs typeface="Times New Roman" panose="02020603050405020304" pitchFamily="18" charset="0"/>
              </a:rPr>
              <a:t>in our: </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1. Study </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2. Research Proposal</a:t>
            </a:r>
          </a:p>
          <a:p>
            <a:pPr>
              <a:buFont typeface="Wingdings" panose="05000000000000000000" pitchFamily="2" charset="2"/>
              <a:buChar char="§"/>
            </a:pPr>
            <a:r>
              <a:rPr lang="en-US" sz="2400" dirty="0">
                <a:latin typeface="Times New Roman" panose="02020603050405020304" pitchFamily="18" charset="0"/>
                <a:cs typeface="Times New Roman" panose="02020603050405020304" pitchFamily="18" charset="0"/>
              </a:rPr>
              <a:t>3. Research Report</a:t>
            </a:r>
          </a:p>
          <a:p>
            <a:pPr marL="45720" indent="0">
              <a:buNone/>
            </a:pPr>
            <a:r>
              <a:rPr lang="en-US" sz="2400" dirty="0">
                <a:latin typeface="Times New Roman" panose="02020603050405020304" pitchFamily="18" charset="0"/>
                <a:cs typeface="Times New Roman" panose="02020603050405020304" pitchFamily="18" charset="0"/>
              </a:rPr>
              <a:t>       </a:t>
            </a: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515751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93289" y="4800600"/>
            <a:ext cx="6512511" cy="1066800"/>
          </a:xfrm>
        </p:spPr>
        <p:txBody>
          <a:bodyPr/>
          <a:lstStyle/>
          <a:p>
            <a:pPr algn="ctr"/>
            <a:r>
              <a:rPr lang="en-US" sz="3200" dirty="0">
                <a:latin typeface="Times New Roman" panose="02020603050405020304" pitchFamily="18" charset="0"/>
                <a:cs typeface="Times New Roman" panose="02020603050405020304" pitchFamily="18" charset="0"/>
              </a:rPr>
              <a:t>METHODOLOGY</a:t>
            </a:r>
            <a:br>
              <a:rPr lang="en-US" dirty="0"/>
            </a:br>
            <a:endParaRPr lang="en-US" dirty="0"/>
          </a:p>
        </p:txBody>
      </p:sp>
      <p:pic>
        <p:nvPicPr>
          <p:cNvPr id="2050" name="Picture 2"/>
          <p:cNvPicPr>
            <a:picLocks noGrp="1" noChangeAspect="1" noChangeArrowheads="1"/>
          </p:cNvPicPr>
          <p:nvPr>
            <p:ph sz="quarter" idx="13"/>
          </p:nvPr>
        </p:nvPicPr>
        <p:blipFill>
          <a:blip r:embed="rId2">
            <a:extLst>
              <a:ext uri="{28A0092B-C50C-407E-A947-70E740481C1C}">
                <a14:useLocalDpi xmlns:a14="http://schemas.microsoft.com/office/drawing/2010/main" val="0"/>
              </a:ext>
            </a:extLst>
          </a:blip>
          <a:srcRect/>
          <a:stretch>
            <a:fillRect/>
          </a:stretch>
        </p:blipFill>
        <p:spPr bwMode="auto">
          <a:xfrm>
            <a:off x="761963" y="846442"/>
            <a:ext cx="4084674" cy="8230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1676400"/>
            <a:ext cx="4084637"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0" y="2498725"/>
            <a:ext cx="4084637" cy="822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ounded Rectangle 7"/>
          <p:cNvSpPr/>
          <p:nvPr/>
        </p:nvSpPr>
        <p:spPr>
          <a:xfrm>
            <a:off x="762001" y="3321051"/>
            <a:ext cx="4084636" cy="892175"/>
          </a:xfrm>
          <a:prstGeom prst="round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2400" b="1" dirty="0">
                <a:solidFill>
                  <a:schemeClr val="tx1"/>
                </a:solidFill>
                <a:latin typeface="Georgia" panose="02040502050405020303" pitchFamily="18" charset="0"/>
              </a:rPr>
              <a:t>Experimental Design</a:t>
            </a:r>
          </a:p>
        </p:txBody>
      </p:sp>
      <p:pic>
        <p:nvPicPr>
          <p:cNvPr id="2054"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08552" y="1066800"/>
            <a:ext cx="3341687" cy="66151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596871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Slipstream">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Slipstream">
      <a:majorFont>
        <a:latin typeface="Trebuchet MS"/>
        <a:ea typeface=""/>
        <a:cs typeface=""/>
        <a:font script="Jpan" typeface="HGｺﾞｼｯｸM"/>
        <a:font script="Hang" typeface="HY그래픽B"/>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ｺﾞｼｯｸM"/>
        <a:font script="Hang" typeface="HY그래픽M"/>
        <a:font script="Hans" typeface="方正姚体"/>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ipstream">
      <a:fillStyleLst>
        <a:solidFill>
          <a:schemeClr val="phClr"/>
        </a:solidFill>
        <a:gradFill rotWithShape="1">
          <a:gsLst>
            <a:gs pos="28000">
              <a:schemeClr val="phClr">
                <a:tint val="18000"/>
                <a:satMod val="120000"/>
                <a:lumMod val="88000"/>
              </a:schemeClr>
            </a:gs>
            <a:gs pos="100000">
              <a:schemeClr val="phClr">
                <a:tint val="40000"/>
                <a:satMod val="100000"/>
                <a:lumMod val="78000"/>
              </a:schemeClr>
            </a:gs>
          </a:gsLst>
          <a:lin ang="5400000" scaled="0"/>
        </a:gradFill>
        <a:gradFill rotWithShape="1">
          <a:gsLst>
            <a:gs pos="0">
              <a:schemeClr val="phClr">
                <a:lumMod val="95000"/>
              </a:schemeClr>
            </a:gs>
            <a:gs pos="100000">
              <a:schemeClr val="phClr">
                <a:shade val="82000"/>
                <a:satMod val="125000"/>
                <a:lumMod val="74000"/>
              </a:schemeClr>
            </a:gs>
          </a:gsLst>
          <a:lin ang="5400000" scaled="0"/>
        </a:gradFill>
      </a:fillStyleLst>
      <a:lnStyleLst>
        <a:ln w="9525" cap="flat" cmpd="sng" algn="ctr">
          <a:solidFill>
            <a:schemeClr val="phClr"/>
          </a:solidFill>
          <a:prstDash val="solid"/>
        </a:ln>
        <a:ln w="15875" cap="flat" cmpd="sng" algn="ctr">
          <a:solidFill>
            <a:schemeClr val="phClr">
              <a:shade val="75000"/>
              <a:satMod val="125000"/>
              <a:lumMod val="75000"/>
            </a:schemeClr>
          </a:solidFill>
          <a:prstDash val="solid"/>
        </a:ln>
        <a:ln w="25400" cap="flat" cmpd="sng" algn="ctr">
          <a:solidFill>
            <a:schemeClr val="phClr"/>
          </a:solidFill>
          <a:prstDash val="solid"/>
        </a:ln>
      </a:lnStyleLst>
      <a:effectStyleLst>
        <a:effectStyle>
          <a:effectLst>
            <a:outerShdw blurRad="63500" dist="50800" dir="5400000" sx="98000" sy="98000" rotWithShape="0">
              <a:srgbClr val="000000">
                <a:alpha val="20000"/>
              </a:srgbClr>
            </a:outerShdw>
          </a:effectLst>
        </a:effectStyle>
        <a:effectStyle>
          <a:effectLst>
            <a:outerShdw blurRad="40005" dist="22984" dir="5400000" rotWithShape="0">
              <a:srgbClr val="000000">
                <a:alpha val="45000"/>
              </a:srgbClr>
            </a:outerShdw>
          </a:effectLst>
          <a:scene3d>
            <a:camera prst="orthographicFront">
              <a:rot lat="0" lon="0" rev="0"/>
            </a:camera>
            <a:lightRig rig="balanced" dir="tr"/>
          </a:scene3d>
          <a:sp3d prstMaterial="matte">
            <a:bevelT w="19050" h="38100"/>
          </a:sp3d>
        </a:effectStyle>
        <a:effectStyle>
          <a:effectLst>
            <a:reflection blurRad="38100" stA="26000" endPos="23000" dist="25400" dir="5400000" sy="-100000" rotWithShape="0"/>
          </a:effectLst>
          <a:scene3d>
            <a:camera prst="orthographicFront">
              <a:rot lat="0" lon="0" rev="0"/>
            </a:camera>
            <a:lightRig rig="balanced" dir="tr"/>
          </a:scene3d>
          <a:sp3d contourW="14605" prstMaterial="plastic">
            <a:bevelT w="50800"/>
            <a:contourClr>
              <a:schemeClr val="phClr">
                <a:shade val="30000"/>
                <a:satMod val="120000"/>
              </a:schemeClr>
            </a:contourClr>
          </a:sp3d>
        </a:effectStyle>
      </a:effectStyleLst>
      <a:bgFillStyleLst>
        <a:solidFill>
          <a:schemeClr val="phClr"/>
        </a:solidFill>
        <a:gradFill rotWithShape="1">
          <a:gsLst>
            <a:gs pos="0">
              <a:schemeClr val="phClr">
                <a:tint val="98000"/>
                <a:shade val="90000"/>
                <a:satMod val="160000"/>
                <a:lumMod val="100000"/>
              </a:schemeClr>
            </a:gs>
            <a:gs pos="60000">
              <a:schemeClr val="phClr">
                <a:tint val="95000"/>
                <a:shade val="100000"/>
                <a:satMod val="130000"/>
                <a:lumMod val="130000"/>
              </a:schemeClr>
            </a:gs>
            <a:gs pos="100000">
              <a:schemeClr val="phClr">
                <a:tint val="97000"/>
                <a:shade val="100000"/>
                <a:hueMod val="100000"/>
                <a:satMod val="140000"/>
                <a:lumMod val="80000"/>
              </a:schemeClr>
            </a:gs>
          </a:gsLst>
          <a:path path="circle">
            <a:fillToRect l="20000" t="10000" r="20000" b="60000"/>
          </a:path>
        </a:gradFill>
        <a:gradFill rotWithShape="1">
          <a:gsLst>
            <a:gs pos="0">
              <a:schemeClr val="phClr">
                <a:tint val="94000"/>
                <a:satMod val="160000"/>
                <a:lumMod val="160000"/>
              </a:schemeClr>
            </a:gs>
            <a:gs pos="42000">
              <a:schemeClr val="phClr">
                <a:tint val="94000"/>
                <a:shade val="94000"/>
                <a:satMod val="160000"/>
                <a:lumMod val="130000"/>
              </a:schemeClr>
            </a:gs>
            <a:gs pos="100000">
              <a:schemeClr val="phClr">
                <a:tint val="97000"/>
                <a:shade val="94000"/>
                <a:satMod val="180000"/>
                <a:lumMod val="84000"/>
              </a:schemeClr>
            </a:gs>
          </a:gsLst>
          <a:path path="circle">
            <a:fillToRect l="24000" t="44000" r="24000" b="12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 /></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 /></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 /></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63E62B0FF27A049AF7DCC45D50211D2" ma:contentTypeVersion="2" ma:contentTypeDescription="Create a new document." ma:contentTypeScope="" ma:versionID="28241c7ac601d1b01f16d00a8cf9bf10">
  <xsd:schema xmlns:xsd="http://www.w3.org/2001/XMLSchema" xmlns:xs="http://www.w3.org/2001/XMLSchema" xmlns:p="http://schemas.microsoft.com/office/2006/metadata/properties" xmlns:ns2="591cb193-2112-473e-86d5-07b38ee5dde5" targetNamespace="http://schemas.microsoft.com/office/2006/metadata/properties" ma:root="true" ma:fieldsID="a55eae449cd02de5e5c136be2b288cd1" ns2:_="">
    <xsd:import namespace="591cb193-2112-473e-86d5-07b38ee5dde5"/>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91cb193-2112-473e-86d5-07b38ee5dde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F986FB8-5219-4250-B920-FB2DAB679C62}">
  <ds:schemaRefs>
    <ds:schemaRef ds:uri="http://schemas.microsoft.com/office/2006/metadata/contentType"/>
    <ds:schemaRef ds:uri="http://schemas.microsoft.com/office/2006/metadata/properties/metaAttributes"/>
    <ds:schemaRef ds:uri="http://www.w3.org/2000/xmlns/"/>
    <ds:schemaRef ds:uri="http://www.w3.org/2001/XMLSchema"/>
    <ds:schemaRef ds:uri="591cb193-2112-473e-86d5-07b38ee5dde5"/>
  </ds:schemaRefs>
</ds:datastoreItem>
</file>

<file path=customXml/itemProps2.xml><?xml version="1.0" encoding="utf-8"?>
<ds:datastoreItem xmlns:ds="http://schemas.openxmlformats.org/officeDocument/2006/customXml" ds:itemID="{1F9CFE27-BBC4-41B5-9782-5D031755D846}">
  <ds:schemaRefs>
    <ds:schemaRef ds:uri="http://schemas.microsoft.com/office/2006/metadata/properties"/>
    <ds:schemaRef ds:uri="http://www.w3.org/2000/xmlns/"/>
  </ds:schemaRefs>
</ds:datastoreItem>
</file>

<file path=customXml/itemProps3.xml><?xml version="1.0" encoding="utf-8"?>
<ds:datastoreItem xmlns:ds="http://schemas.openxmlformats.org/officeDocument/2006/customXml" ds:itemID="{2025F7EF-5A1C-43B8-960E-FD7AE065A54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Slipstream</Template>
  <TotalTime>217</TotalTime>
  <Words>1225</Words>
  <Application>Microsoft Office PowerPoint</Application>
  <PresentationFormat>On-screen Show (4:3)</PresentationFormat>
  <Paragraphs>182</Paragraphs>
  <Slides>32</Slides>
  <Notes>0</Notes>
  <HiddenSlides>0</HiddenSlides>
  <MMClips>0</MMClips>
  <ScaleCrop>false</ScaleCrop>
  <HeadingPairs>
    <vt:vector size="4" baseType="variant">
      <vt:variant>
        <vt:lpstr>Theme</vt:lpstr>
      </vt:variant>
      <vt:variant>
        <vt:i4>1</vt:i4>
      </vt:variant>
      <vt:variant>
        <vt:lpstr>Slide Titles</vt:lpstr>
      </vt:variant>
      <vt:variant>
        <vt:i4>32</vt:i4>
      </vt:variant>
    </vt:vector>
  </HeadingPairs>
  <TitlesOfParts>
    <vt:vector size="33" baseType="lpstr">
      <vt:lpstr>Slipstream</vt:lpstr>
      <vt:lpstr>ELEMENTS AND CHARACTERISTICS OF TECHNICAL WRITING </vt:lpstr>
      <vt:lpstr>WHAT IS TECHNICAL WRITING ? </vt:lpstr>
      <vt:lpstr>ELEMENTS OF TECHNICAL WRITINGS </vt:lpstr>
      <vt:lpstr>BACKGROUND OF STUDY </vt:lpstr>
      <vt:lpstr>STATEMENT OF PROBLEM </vt:lpstr>
      <vt:lpstr>SIGNIFICANCE OF STUDY  </vt:lpstr>
      <vt:lpstr>LIMITATIONS OF STUDY </vt:lpstr>
      <vt:lpstr>DEFINITIONS OF TERMS </vt:lpstr>
      <vt:lpstr>METHODOLOGY </vt:lpstr>
      <vt:lpstr>ORGANIZATION </vt:lpstr>
      <vt:lpstr>SUPPORTING MATERIAL </vt:lpstr>
      <vt:lpstr>Six C’s And Other Characteristics Of Technical Writing </vt:lpstr>
      <vt:lpstr>CLARITY</vt:lpstr>
      <vt:lpstr>COMPREHENSIVENESS</vt:lpstr>
      <vt:lpstr>CONSISTENCY</vt:lpstr>
      <vt:lpstr>COHERENCE</vt:lpstr>
      <vt:lpstr>PowerPoint Presentation</vt:lpstr>
      <vt:lpstr>CORRECTNESS</vt:lpstr>
      <vt:lpstr>CONCISENESS</vt:lpstr>
      <vt:lpstr>Other characteristics of technical writing</vt:lpstr>
      <vt:lpstr>Readable  </vt:lpstr>
      <vt:lpstr>Tactful </vt:lpstr>
      <vt:lpstr>Personal </vt:lpstr>
      <vt:lpstr>Positive </vt:lpstr>
      <vt:lpstr>Active </vt:lpstr>
      <vt:lpstr>Unified </vt:lpstr>
      <vt:lpstr>Mechanically sound </vt:lpstr>
      <vt:lpstr>PowerPoint Presentation</vt:lpstr>
      <vt:lpstr>Proof Reading</vt:lpstr>
      <vt:lpstr>References</vt:lpstr>
      <vt:lpstr>Accuracy</vt:lpstr>
      <vt:lpstr>RULES TO BE FOLLOWED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ELEMENTS AND CHARACTERISTICS OF TECHNICAL WRITING </dc:title>
  <dc:creator>Kamran</dc:creator>
  <cp:lastModifiedBy>Waleed Qureshi</cp:lastModifiedBy>
  <cp:revision>80</cp:revision>
  <dcterms:created xsi:type="dcterms:W3CDTF">2006-08-16T00:00:00Z</dcterms:created>
  <dcterms:modified xsi:type="dcterms:W3CDTF">2020-10-20T05:30:23Z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0x010100C63E62B0FF27A049AF7DCC45D50211D2</vt:lpwstr>
  </property>
</Properties>
</file>

<file path=docProps/thumbnail.jpeg>
</file>